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59" r:id="rId5"/>
    <p:sldId id="334" r:id="rId6"/>
    <p:sldId id="323" r:id="rId7"/>
    <p:sldId id="349" r:id="rId8"/>
    <p:sldId id="364" r:id="rId9"/>
    <p:sldId id="351" r:id="rId10"/>
    <p:sldId id="265" r:id="rId11"/>
    <p:sldId id="264" r:id="rId12"/>
    <p:sldId id="341" r:id="rId13"/>
    <p:sldId id="350" r:id="rId14"/>
    <p:sldId id="365" r:id="rId15"/>
    <p:sldId id="363" r:id="rId16"/>
    <p:sldId id="357" r:id="rId17"/>
    <p:sldId id="355" r:id="rId18"/>
    <p:sldId id="360" r:id="rId19"/>
    <p:sldId id="324" r:id="rId20"/>
    <p:sldId id="344" r:id="rId21"/>
    <p:sldId id="362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ana Anudarieva" initials="AA" lastIdx="2" clrIdx="0">
    <p:extLst>
      <p:ext uri="{19B8F6BF-5375-455C-9EA6-DF929625EA0E}">
        <p15:presenceInfo xmlns:p15="http://schemas.microsoft.com/office/powerpoint/2012/main" userId="5eabee5d0b7181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8080"/>
    <a:srgbClr val="FF3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88014" autoAdjust="0"/>
  </p:normalViewPr>
  <p:slideViewPr>
    <p:cSldViewPr snapToGrid="0">
      <p:cViewPr varScale="1">
        <p:scale>
          <a:sx n="61" d="100"/>
          <a:sy n="61" d="100"/>
        </p:scale>
        <p:origin x="78" y="8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2F3D20-E671-46AE-ACAF-D8ED9467F9AA}" type="datetime1">
              <a:rPr lang="ru-RU" smtClean="0"/>
              <a:t>24.11.2025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FE255-C6C9-41E0-986C-07D6EF7ADCEF}" type="datetime1">
              <a:rPr lang="ru-RU" smtClean="0"/>
              <a:pPr/>
              <a:t>24.11.2025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78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3790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9D11-4518-69FE-084E-04C0E2B14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265C2D-3661-42AE-14F8-529466E31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BE24DC4-E500-CC36-6E65-48568B05B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6B328E-BCB3-41BF-54BD-C98213D9F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6916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8BC28-BB32-FF39-D803-84A6EE9A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F833194-604B-9B1A-C5F2-BBAC8E87A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1728C38-B412-A809-A262-39C6231A2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600A34-7989-7507-281D-152DA2357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094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0527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3150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23988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16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320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A9F10-1090-378E-58E0-86431085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F8B9BE1-6E4B-E09F-6C2B-E03AED88E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AAEAD76-5377-72F7-9844-282A5653F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907C1A-AE7D-895A-7380-002FC88FD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27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71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6599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4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EFFDA-9549-041E-F049-C4F6860E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33A56EE-1A2A-355B-C8DA-A33669DCB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ADE025-2094-D514-9AF5-44BAFF763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152B03-EE15-95A8-3FD3-F1778D869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815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873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101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>
                <a:solidFill>
                  <a:schemeClr val="bg1"/>
                </a:solidFill>
              </a:rPr>
              <a:t>Click to edit Master title style</a:t>
            </a:r>
            <a:endParaRPr lang="ru-RU" sz="4000" noProof="0">
              <a:solidFill>
                <a:schemeClr val="bg1"/>
              </a:solidFill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1800" noProof="0">
                <a:solidFill>
                  <a:schemeClr val="bg1"/>
                </a:solidFill>
              </a:rPr>
              <a:t>Вставьте подзаголовок</a:t>
            </a:r>
          </a:p>
        </p:txBody>
      </p:sp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4" name="Дата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февраля 20XX</a:t>
            </a:r>
          </a:p>
        </p:txBody>
      </p:sp>
      <p:sp>
        <p:nvSpPr>
          <p:cNvPr id="15" name="Номер слайда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ru-RU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ru-RU" noProof="0"/>
              <a:t>Вставьте текст здесь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7" name="Объект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ru-RU" noProof="0"/>
              <a:t>Вставьте текст здесь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ижний колонтитул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4" name="Дата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5" name="Номер слайда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ru-RU" noProof="0"/>
              <a:t>Вставьте текст здесь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5" name="Объект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ru-RU" noProof="0"/>
              <a:t>Вставьте текст здесь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ru-RU" noProof="0"/>
              <a:t>Вставьте подзаголовок</a:t>
            </a:r>
          </a:p>
        </p:txBody>
      </p:sp>
      <p:sp>
        <p:nvSpPr>
          <p:cNvPr id="16" name="Объект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ru-RU" noProof="0"/>
              <a:t>Вставьте текст здесь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Нижний колонтитул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2" name="Дата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3" name="Номер слайда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Заголовок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" name="Рисунок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53" name="Рисунок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57" name="Рисунок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54" name="Рисунок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9" name="Объект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Нижний колонтитул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5" name="Дата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36" name="Номер слайда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1" name="Рисунок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ижний колонтитул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4" name="Дата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5" name="Номер слайда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1_Команда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sz="4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cxnSp>
        <p:nvCxnSpPr>
          <p:cNvPr id="25" name="Google Shape;25;p18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w="444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dt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61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sz="4000" noProof="0"/>
              <a:t>Click to edit Master title style</a:t>
            </a:r>
            <a:endParaRPr lang="ru-RU" sz="4000" noProof="0"/>
          </a:p>
        </p:txBody>
      </p:sp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исунок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1" name="Рисунок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14" name="Нижний колонтитул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21" name="Подзаголовок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ru-RU" noProof="0"/>
          </a:p>
        </p:txBody>
      </p:sp>
      <p:sp>
        <p:nvSpPr>
          <p:cNvPr id="30" name="Рисунок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9" name="Нижний колонтитул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0" name="Дата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21" name="Номер слайда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8" name="Нижний колонтитул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0" name="Номер слайда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Вставьте здесь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Вставьте текст здесь</a:t>
            </a:r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sz="1800" noProof="0">
                <a:solidFill>
                  <a:schemeClr val="bg1"/>
                </a:solidFill>
              </a:rPr>
              <a:t>Вставьте подзаголовок</a:t>
            </a:r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5" name="Дата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Нижний колонтитул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3" name="Дата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4" name="Номер слайда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11" name="Дата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12" name="Номер слайда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11 февраля 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2570805"/>
            <a:ext cx="2432589" cy="496057"/>
          </a:xfrm>
        </p:spPr>
        <p:txBody>
          <a:bodyPr rtlCol="0">
            <a:noAutofit/>
          </a:bodyPr>
          <a:lstStyle/>
          <a:p>
            <a:r>
              <a:rPr lang="en-US" sz="2400" dirty="0">
                <a:effectLst/>
                <a:ea typeface="Calibri" panose="020F0502020204030204" pitchFamily="34" charset="0"/>
              </a:rPr>
              <a:t>ML</a:t>
            </a:r>
            <a:r>
              <a:rPr lang="ru-RU" sz="2400" dirty="0" err="1">
                <a:effectLst/>
                <a:ea typeface="Calibri" panose="020F0502020204030204" pitchFamily="34" charset="0"/>
              </a:rPr>
              <a:t>ечный</a:t>
            </a:r>
            <a:r>
              <a:rPr lang="ru-RU" sz="2400" dirty="0">
                <a:effectLst/>
                <a:ea typeface="Calibri" panose="020F0502020204030204" pitchFamily="34" charset="0"/>
              </a:rPr>
              <a:t> путь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53D7EE4-1EDB-42FD-B6B7-A82C9F31F0F4}" type="slidenum">
              <a:rPr lang="ru-RU" smtClean="0"/>
              <a:pPr rtl="0"/>
              <a:t>1</a:t>
            </a:fld>
            <a:endParaRPr lang="ru-RU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F7A67EC-B156-60FD-04BC-E367049E32FC}"/>
              </a:ext>
            </a:extLst>
          </p:cNvPr>
          <p:cNvCxnSpPr>
            <a:cxnSpLocks/>
          </p:cNvCxnSpPr>
          <p:nvPr/>
        </p:nvCxnSpPr>
        <p:spPr>
          <a:xfrm>
            <a:off x="912324" y="6340929"/>
            <a:ext cx="105914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79B3A1-B242-4795-AD07-F367739C9020}"/>
              </a:ext>
            </a:extLst>
          </p:cNvPr>
          <p:cNvSpPr/>
          <p:nvPr/>
        </p:nvSpPr>
        <p:spPr>
          <a:xfrm>
            <a:off x="736972" y="6051959"/>
            <a:ext cx="10776498" cy="27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8A692FBD-F6A5-412F-A75A-40985C83AEDF}"/>
              </a:ext>
            </a:extLst>
          </p:cNvPr>
          <p:cNvSpPr txBox="1">
            <a:spLocks/>
          </p:cNvSpPr>
          <p:nvPr/>
        </p:nvSpPr>
        <p:spPr>
          <a:xfrm>
            <a:off x="478678" y="77525"/>
            <a:ext cx="8603136" cy="267824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>
              <a:ea typeface="Calibri" panose="020F0502020204030204" pitchFamily="34" charset="0"/>
            </a:endParaRPr>
          </a:p>
          <a:p>
            <a:r>
              <a:rPr lang="ru-RU" sz="3200" dirty="0">
                <a:ea typeface="Calibri" panose="020F0502020204030204" pitchFamily="34" charset="0"/>
              </a:rPr>
              <a:t>Создание ИИ-ассистента для студентов на основе RAG-архитектуры и методологии проектной деятельности</a:t>
            </a:r>
            <a:endParaRPr lang="ru-RU" sz="3200" dirty="0"/>
          </a:p>
        </p:txBody>
      </p:sp>
      <p:sp>
        <p:nvSpPr>
          <p:cNvPr id="24" name="Объект 5">
            <a:extLst>
              <a:ext uri="{FF2B5EF4-FFF2-40B4-BE49-F238E27FC236}">
                <a16:creationId xmlns:a16="http://schemas.microsoft.com/office/drawing/2014/main" id="{EF71D92E-6134-4839-BEF8-3CAEAE9357ED}"/>
              </a:ext>
            </a:extLst>
          </p:cNvPr>
          <p:cNvSpPr txBox="1">
            <a:spLocks/>
          </p:cNvSpPr>
          <p:nvPr/>
        </p:nvSpPr>
        <p:spPr>
          <a:xfrm>
            <a:off x="478679" y="3010628"/>
            <a:ext cx="2432589" cy="53999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1 семестр</a:t>
            </a:r>
          </a:p>
        </p:txBody>
      </p:sp>
      <p:sp>
        <p:nvSpPr>
          <p:cNvPr id="25" name="Объект 5">
            <a:extLst>
              <a:ext uri="{FF2B5EF4-FFF2-40B4-BE49-F238E27FC236}">
                <a16:creationId xmlns:a16="http://schemas.microsoft.com/office/drawing/2014/main" id="{CC179894-8A38-49DD-88E9-C9087C19C268}"/>
              </a:ext>
            </a:extLst>
          </p:cNvPr>
          <p:cNvSpPr txBox="1">
            <a:spLocks/>
          </p:cNvSpPr>
          <p:nvPr/>
        </p:nvSpPr>
        <p:spPr>
          <a:xfrm>
            <a:off x="478678" y="4492645"/>
            <a:ext cx="9748306" cy="92070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Заказчик: </a:t>
            </a:r>
          </a:p>
          <a:p>
            <a:r>
              <a:rPr lang="ru-RU" sz="2400" dirty="0"/>
              <a:t>ФГАОУ ВО «УрФУ имени первого Президента России Б.Н. Ельцина»</a:t>
            </a:r>
            <a:endParaRPr lang="en-US" sz="2400" dirty="0"/>
          </a:p>
          <a:p>
            <a:r>
              <a:rPr lang="ru-RU" sz="2400" dirty="0"/>
              <a:t>Куратор: Ильинский Александр Дмитриевич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7F93543F-D092-4E35-8DC8-37B400A70B0D}"/>
              </a:ext>
            </a:extLst>
          </p:cNvPr>
          <p:cNvSpPr txBox="1">
            <a:spLocks/>
          </p:cNvSpPr>
          <p:nvPr/>
        </p:nvSpPr>
        <p:spPr>
          <a:xfrm>
            <a:off x="478678" y="3996588"/>
            <a:ext cx="2432589" cy="53999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Waterfall</a:t>
            </a:r>
            <a:endParaRPr lang="ru-RU" sz="2400" dirty="0"/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E1399AC7-47E5-4742-B87F-E5C3D1CCE7F5}"/>
              </a:ext>
            </a:extLst>
          </p:cNvPr>
          <p:cNvSpPr txBox="1">
            <a:spLocks/>
          </p:cNvSpPr>
          <p:nvPr/>
        </p:nvSpPr>
        <p:spPr>
          <a:xfrm>
            <a:off x="478679" y="3506685"/>
            <a:ext cx="2432589" cy="53999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4 участника</a:t>
            </a:r>
          </a:p>
        </p:txBody>
      </p:sp>
    </p:spTree>
    <p:extLst>
      <p:ext uri="{BB962C8B-B14F-4D97-AF65-F5344CB8AC3E}">
        <p14:creationId xmlns:p14="http://schemas.microsoft.com/office/powerpoint/2010/main" val="428936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92F51-BA2C-3209-E2BB-479D8FA7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196" y="6206169"/>
            <a:ext cx="672354" cy="365125"/>
          </a:xfrm>
        </p:spPr>
        <p:txBody>
          <a:bodyPr/>
          <a:lstStyle/>
          <a:p>
            <a:pPr rtl="0"/>
            <a:fld id="{A2AE2B76-F97F-4BE2-8670-72276A5F21A5}" type="slidenum">
              <a:rPr lang="ru-RU" noProof="0" smtClean="0"/>
              <a:pPr rtl="0"/>
              <a:t>10</a:t>
            </a:fld>
            <a:endParaRPr lang="ru-RU" noProof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B769B81-47D3-432E-BF14-4FB923038288}"/>
              </a:ext>
            </a:extLst>
          </p:cNvPr>
          <p:cNvSpPr txBox="1">
            <a:spLocks/>
          </p:cNvSpPr>
          <p:nvPr/>
        </p:nvSpPr>
        <p:spPr>
          <a:xfrm>
            <a:off x="561450" y="203672"/>
            <a:ext cx="10798176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Результаты итерации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805542FE-35C9-4A7F-AF97-087FC24B71C2}"/>
              </a:ext>
            </a:extLst>
          </p:cNvPr>
          <p:cNvSpPr txBox="1">
            <a:spLocks/>
          </p:cNvSpPr>
          <p:nvPr/>
        </p:nvSpPr>
        <p:spPr>
          <a:xfrm>
            <a:off x="561450" y="981357"/>
            <a:ext cx="10798176" cy="227004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Определена целевая аудитория продукта</a:t>
            </a:r>
            <a:r>
              <a:rPr lang="en-US" dirty="0">
                <a:ea typeface="Calibri" panose="020F0502020204030204" pitchFamily="34" charset="0"/>
              </a:rPr>
              <a:t>/</a:t>
            </a:r>
            <a:r>
              <a:rPr lang="ru-RU" dirty="0">
                <a:ea typeface="Calibri" panose="020F0502020204030204" pitchFamily="34" charset="0"/>
              </a:rPr>
              <a:t>критерии сдачи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Создана</a:t>
            </a:r>
            <a:r>
              <a:rPr lang="en-US" dirty="0">
                <a:ea typeface="Calibri" panose="020F0502020204030204" pitchFamily="34" charset="0"/>
              </a:rPr>
              <a:t> WFD-</a:t>
            </a:r>
            <a:r>
              <a:rPr lang="ru-RU" dirty="0">
                <a:ea typeface="Calibri" panose="020F0502020204030204" pitchFamily="34" charset="0"/>
              </a:rPr>
              <a:t>диаграмма и </a:t>
            </a:r>
            <a:r>
              <a:rPr lang="en-US" dirty="0">
                <a:ea typeface="Calibri" panose="020F0502020204030204" pitchFamily="34" charset="0"/>
              </a:rPr>
              <a:t>bp</a:t>
            </a:r>
            <a:r>
              <a:rPr lang="ru-RU" dirty="0">
                <a:ea typeface="Calibri" panose="020F0502020204030204" pitchFamily="34" charset="0"/>
              </a:rPr>
              <a:t>-модель основных сценариев использования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Создана структура базы данных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Создан интерфейс</a:t>
            </a:r>
            <a:r>
              <a:rPr lang="en-US" dirty="0">
                <a:ea typeface="Calibri" panose="020F0502020204030204" pitchFamily="34" charset="0"/>
              </a:rPr>
              <a:t>/</a:t>
            </a:r>
            <a:r>
              <a:rPr lang="ru-RU" dirty="0">
                <a:ea typeface="Calibri" panose="020F0502020204030204" pitchFamily="34" charset="0"/>
              </a:rPr>
              <a:t>пример взаимодействия бота и пользователя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Собрана и структурирована начальная версия базы знаний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Разработан механизм обработки и парсинга документов из базы знаний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Создана тестовая база из 20 вопросов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Выбрана и настроена векторная БД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Разработан </a:t>
            </a:r>
            <a:r>
              <a:rPr lang="en-US" dirty="0">
                <a:ea typeface="Calibri" panose="020F0502020204030204" pitchFamily="34" charset="0"/>
              </a:rPr>
              <a:t>RAG</a:t>
            </a:r>
            <a:r>
              <a:rPr lang="ru-RU" dirty="0">
                <a:ea typeface="Calibri" panose="020F0502020204030204" pitchFamily="34" charset="0"/>
              </a:rPr>
              <a:t>-клиент для взаимодействия с векторной БД и </a:t>
            </a:r>
            <a:r>
              <a:rPr lang="en-US" dirty="0">
                <a:ea typeface="Calibri" panose="020F0502020204030204" pitchFamily="34" charset="0"/>
              </a:rPr>
              <a:t>LLM</a:t>
            </a:r>
            <a:endParaRPr lang="ru-RU" dirty="0">
              <a:ea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Реализован </a:t>
            </a:r>
            <a:r>
              <a:rPr lang="en-US" dirty="0">
                <a:ea typeface="Calibri" panose="020F0502020204030204" pitchFamily="34" charset="0"/>
              </a:rPr>
              <a:t>RAG</a:t>
            </a:r>
            <a:r>
              <a:rPr lang="ru-RU" dirty="0">
                <a:ea typeface="Calibri" panose="020F0502020204030204" pitchFamily="34" charset="0"/>
              </a:rPr>
              <a:t>-</a:t>
            </a:r>
            <a:r>
              <a:rPr lang="ru-RU" dirty="0" err="1">
                <a:ea typeface="Calibri" panose="020F0502020204030204" pitchFamily="34" charset="0"/>
              </a:rPr>
              <a:t>пайплайн</a:t>
            </a:r>
            <a:r>
              <a:rPr lang="ru-RU" dirty="0">
                <a:ea typeface="Calibri" panose="020F0502020204030204" pitchFamily="34" charset="0"/>
              </a:rPr>
              <a:t>: индексация документов в векторную БД</a:t>
            </a:r>
          </a:p>
          <a:p>
            <a:pPr marL="285750" indent="-28575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Создан каркас </a:t>
            </a:r>
            <a:r>
              <a:rPr lang="en-US" dirty="0">
                <a:ea typeface="Calibri" panose="020F0502020204030204" pitchFamily="34" charset="0"/>
              </a:rPr>
              <a:t>telegram</a:t>
            </a:r>
            <a:r>
              <a:rPr lang="ru-RU" dirty="0">
                <a:ea typeface="Calibri" panose="020F0502020204030204" pitchFamily="34" charset="0"/>
              </a:rPr>
              <a:t>-бота и базовый сценарий «Задайте вопрос»</a:t>
            </a:r>
          </a:p>
        </p:txBody>
      </p:sp>
    </p:spTree>
    <p:extLst>
      <p:ext uri="{BB962C8B-B14F-4D97-AF65-F5344CB8AC3E}">
        <p14:creationId xmlns:p14="http://schemas.microsoft.com/office/powerpoint/2010/main" val="33692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2EEE6-CDED-F1D4-2A34-E47E304A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98DF92-9365-ECD8-9D84-B7D7B7B7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49" y="210945"/>
            <a:ext cx="7142944" cy="696910"/>
          </a:xfrm>
        </p:spPr>
        <p:txBody>
          <a:bodyPr/>
          <a:lstStyle/>
          <a:p>
            <a:r>
              <a:rPr lang="ru-RU" sz="2800" dirty="0"/>
              <a:t>Задачи на следующую итерацию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3369A-9E42-468F-1118-5DC8D41E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196" y="6206169"/>
            <a:ext cx="672354" cy="365125"/>
          </a:xfrm>
        </p:spPr>
        <p:txBody>
          <a:bodyPr/>
          <a:lstStyle/>
          <a:p>
            <a:pPr rtl="0"/>
            <a:fld id="{A2AE2B76-F97F-4BE2-8670-72276A5F21A5}" type="slidenum">
              <a:rPr lang="ru-RU" noProof="0" smtClean="0"/>
              <a:pPr rtl="0"/>
              <a:t>11</a:t>
            </a:fld>
            <a:endParaRPr lang="ru-RU" noProof="0" dirty="0"/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65CDB33E-BB9C-4F17-2F63-D1B0CC0386B2}"/>
              </a:ext>
            </a:extLst>
          </p:cNvPr>
          <p:cNvSpPr txBox="1">
            <a:spLocks/>
          </p:cNvSpPr>
          <p:nvPr/>
        </p:nvSpPr>
        <p:spPr>
          <a:xfrm>
            <a:off x="561449" y="907855"/>
            <a:ext cx="10507106" cy="227004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Интеграция </a:t>
            </a:r>
            <a:r>
              <a:rPr lang="en-US" dirty="0">
                <a:ea typeface="Calibri" panose="020F0502020204030204" pitchFamily="34" charset="0"/>
              </a:rPr>
              <a:t>LLM</a:t>
            </a:r>
            <a:r>
              <a:rPr lang="ru-RU" dirty="0">
                <a:ea typeface="Calibri" panose="020F0502020204030204" pitchFamily="34" charset="0"/>
              </a:rPr>
              <a:t> в </a:t>
            </a:r>
            <a:r>
              <a:rPr lang="en-US" dirty="0">
                <a:ea typeface="Calibri" panose="020F0502020204030204" pitchFamily="34" charset="0"/>
              </a:rPr>
              <a:t>RAG-</a:t>
            </a:r>
            <a:r>
              <a:rPr lang="ru-RU" dirty="0" err="1">
                <a:ea typeface="Calibri" panose="020F0502020204030204" pitchFamily="34" charset="0"/>
              </a:rPr>
              <a:t>пайплайн</a:t>
            </a:r>
            <a:endParaRPr lang="ru-RU" dirty="0"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Настройка </a:t>
            </a:r>
            <a:r>
              <a:rPr lang="en-US" dirty="0">
                <a:ea typeface="Calibri" panose="020F0502020204030204" pitchFamily="34" charset="0"/>
              </a:rPr>
              <a:t>Docker-</a:t>
            </a:r>
            <a:r>
              <a:rPr lang="ru-RU" dirty="0">
                <a:ea typeface="Calibri" panose="020F0502020204030204" pitchFamily="34" charset="0"/>
              </a:rPr>
              <a:t>окружения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Тестирование базового ответа на вопросы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Оптимизация БД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Дополнение базы знаний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Базовое логирование запросов и ответов в реляционную БД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Оптимизация </a:t>
            </a:r>
            <a:r>
              <a:rPr lang="ru-RU" dirty="0" err="1">
                <a:ea typeface="Calibri" panose="020F0502020204030204" pitchFamily="34" charset="0"/>
              </a:rPr>
              <a:t>промтов</a:t>
            </a:r>
            <a:r>
              <a:rPr lang="ru-RU" dirty="0">
                <a:ea typeface="Calibri" panose="020F0502020204030204" pitchFamily="34" charset="0"/>
              </a:rPr>
              <a:t> и параметров </a:t>
            </a:r>
            <a:r>
              <a:rPr lang="en-US" dirty="0">
                <a:ea typeface="Calibri" panose="020F0502020204030204" pitchFamily="34" charset="0"/>
              </a:rPr>
              <a:t>RAG</a:t>
            </a:r>
            <a:r>
              <a:rPr lang="ru-RU" dirty="0">
                <a:ea typeface="Calibri" panose="020F0502020204030204" pitchFamily="34" charset="0"/>
              </a:rPr>
              <a:t>-</a:t>
            </a:r>
            <a:r>
              <a:rPr lang="ru-RU" dirty="0" err="1">
                <a:ea typeface="Calibri" panose="020F0502020204030204" pitchFamily="34" charset="0"/>
              </a:rPr>
              <a:t>пайплайна</a:t>
            </a:r>
            <a:r>
              <a:rPr lang="ru-RU" dirty="0">
                <a:ea typeface="Calibri" panose="020F0502020204030204" pitchFamily="34" charset="0"/>
              </a:rPr>
              <a:t> для улучшения ответов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Фиксы и доработки бота на основе первичного тестирования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Проведение юзабилити-тестирования с 3 студентами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Функциональное тестирование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Хостинг финальной версии бота</a:t>
            </a:r>
          </a:p>
          <a:p>
            <a:pPr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Сбор метрик производительности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30454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0BB9239-9257-1099-A962-C5FDCE39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150154-6DBB-7111-A4C9-70320C3E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03F77D-1BEF-481A-B8C1-15974ED46EB7}" type="slidenum">
              <a:rPr lang="ru-RU" noProof="0" smtClean="0"/>
              <a:t>12</a:t>
            </a:fld>
            <a:endParaRPr lang="ru-RU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21BB47-6C15-D399-279F-D8039DBE1215}"/>
              </a:ext>
            </a:extLst>
          </p:cNvPr>
          <p:cNvSpPr txBox="1">
            <a:spLocks/>
          </p:cNvSpPr>
          <p:nvPr/>
        </p:nvSpPr>
        <p:spPr>
          <a:xfrm>
            <a:off x="237185" y="177288"/>
            <a:ext cx="7956813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Отчёт о проделанной работе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4E2C4-64B0-93EE-4BE3-6F8E8C119A0F}"/>
              </a:ext>
            </a:extLst>
          </p:cNvPr>
          <p:cNvSpPr txBox="1"/>
          <p:nvPr/>
        </p:nvSpPr>
        <p:spPr>
          <a:xfrm>
            <a:off x="4193969" y="176281"/>
            <a:ext cx="4000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</a:rPr>
              <a:t>Раков Д. В.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C4A65-D1A6-A3A6-25D4-E931DE3523B6}"/>
              </a:ext>
            </a:extLst>
          </p:cNvPr>
          <p:cNvSpPr txBox="1"/>
          <p:nvPr/>
        </p:nvSpPr>
        <p:spPr>
          <a:xfrm>
            <a:off x="5690224" y="202075"/>
            <a:ext cx="477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Тимлид</a:t>
            </a:r>
            <a:r>
              <a:rPr lang="en-US" sz="1600" dirty="0"/>
              <a:t>/</a:t>
            </a:r>
            <a:r>
              <a:rPr lang="ru-RU" sz="1600" dirty="0"/>
              <a:t>Менеджер проекта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521D41B-9C49-2A5C-F690-A222E9AF718C}"/>
              </a:ext>
            </a:extLst>
          </p:cNvPr>
          <p:cNvSpPr txBox="1">
            <a:spLocks/>
          </p:cNvSpPr>
          <p:nvPr/>
        </p:nvSpPr>
        <p:spPr>
          <a:xfrm>
            <a:off x="1138933" y="749154"/>
            <a:ext cx="4703377" cy="758618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База знаний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75698FED-0358-4695-536B-EB0C0DA2C639}"/>
              </a:ext>
            </a:extLst>
          </p:cNvPr>
          <p:cNvSpPr txBox="1">
            <a:spLocks/>
          </p:cNvSpPr>
          <p:nvPr/>
        </p:nvSpPr>
        <p:spPr>
          <a:xfrm>
            <a:off x="6887989" y="749154"/>
            <a:ext cx="4703377" cy="758618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Техническое задание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21A8F9-FF9E-639F-D6CF-A79055CA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26" b="6454"/>
          <a:stretch>
            <a:fillRect/>
          </a:stretch>
        </p:blipFill>
        <p:spPr>
          <a:xfrm>
            <a:off x="6290859" y="1241692"/>
            <a:ext cx="5397382" cy="5114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509BC2-449D-662A-A089-099CA040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84" y="1241692"/>
            <a:ext cx="5020918" cy="5114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792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EF3C0-DF54-46FC-A4FD-2AA15210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03F77D-1BEF-481A-B8C1-15974ED46EB7}" type="slidenum">
              <a:rPr lang="ru-RU" noProof="0" smtClean="0"/>
              <a:t>13</a:t>
            </a:fld>
            <a:endParaRPr lang="ru-RU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A576331-7ACD-49CF-81A2-900CC375A7EA}"/>
              </a:ext>
            </a:extLst>
          </p:cNvPr>
          <p:cNvSpPr txBox="1">
            <a:spLocks/>
          </p:cNvSpPr>
          <p:nvPr/>
        </p:nvSpPr>
        <p:spPr>
          <a:xfrm>
            <a:off x="237185" y="177288"/>
            <a:ext cx="7956813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Отчёт о проделанной работе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A0D50-5932-4753-8421-687112D4A5C3}"/>
              </a:ext>
            </a:extLst>
          </p:cNvPr>
          <p:cNvSpPr txBox="1"/>
          <p:nvPr/>
        </p:nvSpPr>
        <p:spPr>
          <a:xfrm>
            <a:off x="4193969" y="176281"/>
            <a:ext cx="4000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</a:rPr>
              <a:t>Соболев Е. В.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1DD24-77EA-4D04-8787-323198A47351}"/>
              </a:ext>
            </a:extLst>
          </p:cNvPr>
          <p:cNvSpPr txBox="1"/>
          <p:nvPr/>
        </p:nvSpPr>
        <p:spPr>
          <a:xfrm>
            <a:off x="5765812" y="187189"/>
            <a:ext cx="45816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Аналитик</a:t>
            </a:r>
            <a:r>
              <a:rPr lang="en-US" sz="1600" dirty="0"/>
              <a:t>/</a:t>
            </a:r>
            <a:r>
              <a:rPr lang="ru-RU" sz="1600" dirty="0"/>
              <a:t>Тестировщик</a:t>
            </a:r>
          </a:p>
        </p:txBody>
      </p:sp>
      <p:pic>
        <p:nvPicPr>
          <p:cNvPr id="5" name="Рисунок 4" descr="Изображение выглядит как текст, диаграмма, Параллельный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7E7614-32A2-4769-FB8D-5C6EF8712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57" y="1062388"/>
            <a:ext cx="5369493" cy="4733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C3DC49-DD6C-2D78-E094-282258C9D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2" y="1438311"/>
            <a:ext cx="6303856" cy="378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695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EF3C0-DF54-46FC-A4FD-2AA15210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03F77D-1BEF-481A-B8C1-15974ED46EB7}" type="slidenum">
              <a:rPr lang="ru-RU" noProof="0" smtClean="0"/>
              <a:t>14</a:t>
            </a:fld>
            <a:endParaRPr lang="ru-RU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A576331-7ACD-49CF-81A2-900CC375A7EA}"/>
              </a:ext>
            </a:extLst>
          </p:cNvPr>
          <p:cNvSpPr txBox="1">
            <a:spLocks/>
          </p:cNvSpPr>
          <p:nvPr/>
        </p:nvSpPr>
        <p:spPr>
          <a:xfrm>
            <a:off x="237185" y="177288"/>
            <a:ext cx="7956813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Отчёт о проделанной работе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A0D50-5932-4753-8421-687112D4A5C3}"/>
              </a:ext>
            </a:extLst>
          </p:cNvPr>
          <p:cNvSpPr txBox="1"/>
          <p:nvPr/>
        </p:nvSpPr>
        <p:spPr>
          <a:xfrm>
            <a:off x="4193969" y="176281"/>
            <a:ext cx="4000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Яцук В. Р.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1DD24-77EA-4D04-8787-323198A47351}"/>
              </a:ext>
            </a:extLst>
          </p:cNvPr>
          <p:cNvSpPr txBox="1"/>
          <p:nvPr/>
        </p:nvSpPr>
        <p:spPr>
          <a:xfrm>
            <a:off x="5595631" y="187189"/>
            <a:ext cx="477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Ml</a:t>
            </a:r>
            <a:r>
              <a:rPr lang="ru-RU" sz="1600" dirty="0"/>
              <a:t>-разработчик</a:t>
            </a: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570F5D1C-84C2-D512-3C31-B5F93A476D90}"/>
              </a:ext>
            </a:extLst>
          </p:cNvPr>
          <p:cNvSpPr txBox="1">
            <a:spLocks/>
          </p:cNvSpPr>
          <p:nvPr/>
        </p:nvSpPr>
        <p:spPr>
          <a:xfrm>
            <a:off x="6741751" y="829992"/>
            <a:ext cx="4703377" cy="758618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bp </a:t>
            </a:r>
            <a:r>
              <a:rPr lang="ru-RU" sz="1800" dirty="0"/>
              <a:t>модель</a:t>
            </a:r>
          </a:p>
        </p:txBody>
      </p:sp>
      <p:pic>
        <p:nvPicPr>
          <p:cNvPr id="3078" name="Picture 6" descr="Chroma DB- Introduction. Chroma DB is an open-source vector… | by  Nidhiworah | Medium">
            <a:extLst>
              <a:ext uri="{FF2B5EF4-FFF2-40B4-BE49-F238E27FC236}">
                <a16:creationId xmlns:a16="http://schemas.microsoft.com/office/drawing/2014/main" id="{7A1B2A63-AB96-F781-46AA-60E7E825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18" y="4769880"/>
            <a:ext cx="2074174" cy="14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5">
            <a:extLst>
              <a:ext uri="{FF2B5EF4-FFF2-40B4-BE49-F238E27FC236}">
                <a16:creationId xmlns:a16="http://schemas.microsoft.com/office/drawing/2014/main" id="{B3A27C26-6DAA-C1F5-0586-3EEBF141DF93}"/>
              </a:ext>
            </a:extLst>
          </p:cNvPr>
          <p:cNvSpPr txBox="1">
            <a:spLocks/>
          </p:cNvSpPr>
          <p:nvPr/>
        </p:nvSpPr>
        <p:spPr>
          <a:xfrm>
            <a:off x="605963" y="1182252"/>
            <a:ext cx="5155571" cy="227004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ru-RU" sz="1800" dirty="0">
                <a:ea typeface="Calibri" panose="020F0502020204030204" pitchFamily="34" charset="0"/>
              </a:rPr>
              <a:t>Технология: </a:t>
            </a:r>
            <a:r>
              <a:rPr lang="ru-RU" sz="1800" dirty="0" err="1">
                <a:ea typeface="Calibri" panose="020F0502020204030204" pitchFamily="34" charset="0"/>
              </a:rPr>
              <a:t>ChromaDB</a:t>
            </a:r>
            <a:endParaRPr lang="ru-RU" sz="1800" dirty="0"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1800" dirty="0">
                <a:ea typeface="Calibri" panose="020F0502020204030204" pitchFamily="34" charset="0"/>
              </a:rPr>
              <a:t>Документов в базе: 150+ </a:t>
            </a:r>
            <a:r>
              <a:rPr lang="ru-RU" sz="1800" dirty="0" err="1">
                <a:ea typeface="Calibri" panose="020F0502020204030204" pitchFamily="34" charset="0"/>
              </a:rPr>
              <a:t>чанков</a:t>
            </a:r>
            <a:endParaRPr lang="ru-RU" sz="1800" dirty="0"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1800" dirty="0">
                <a:ea typeface="Calibri" panose="020F0502020204030204" pitchFamily="34" charset="0"/>
              </a:rPr>
              <a:t>Размер </a:t>
            </a:r>
            <a:r>
              <a:rPr lang="ru-RU" sz="1800" dirty="0" err="1">
                <a:ea typeface="Calibri" panose="020F0502020204030204" pitchFamily="34" charset="0"/>
              </a:rPr>
              <a:t>чанка</a:t>
            </a:r>
            <a:r>
              <a:rPr lang="ru-RU" sz="1800" dirty="0">
                <a:ea typeface="Calibri" panose="020F0502020204030204" pitchFamily="34" charset="0"/>
              </a:rPr>
              <a:t>: 500 символов</a:t>
            </a:r>
          </a:p>
          <a:p>
            <a:pPr>
              <a:spcBef>
                <a:spcPts val="600"/>
              </a:spcBef>
            </a:pPr>
            <a:r>
              <a:rPr lang="ru-RU" sz="1800" dirty="0">
                <a:ea typeface="Calibri" panose="020F0502020204030204" pitchFamily="34" charset="0"/>
              </a:rPr>
              <a:t>Алгоритм поиска: семантический поиск по векторам</a:t>
            </a:r>
          </a:p>
          <a:p>
            <a:pPr>
              <a:spcBef>
                <a:spcPts val="600"/>
              </a:spcBef>
            </a:pPr>
            <a:r>
              <a:rPr lang="ru-RU" sz="1800" dirty="0">
                <a:ea typeface="Calibri" panose="020F0502020204030204" pitchFamily="34" charset="0"/>
              </a:rPr>
              <a:t>Модель </a:t>
            </a:r>
            <a:r>
              <a:rPr lang="ru-RU" sz="1800" dirty="0" err="1">
                <a:ea typeface="Calibri" panose="020F0502020204030204" pitchFamily="34" charset="0"/>
              </a:rPr>
              <a:t>эмбеддингов</a:t>
            </a:r>
            <a:r>
              <a:rPr lang="ru-RU" sz="1800" dirty="0">
                <a:ea typeface="Calibri" panose="020F0502020204030204" pitchFamily="34" charset="0"/>
              </a:rPr>
              <a:t>: встроенная в </a:t>
            </a:r>
            <a:r>
              <a:rPr lang="ru-RU" sz="1800" dirty="0" err="1">
                <a:ea typeface="Calibri" panose="020F0502020204030204" pitchFamily="34" charset="0"/>
              </a:rPr>
              <a:t>ChromaDB</a:t>
            </a:r>
            <a:endParaRPr lang="ru-RU" sz="1800" dirty="0"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1800" dirty="0">
                <a:ea typeface="Calibri" panose="020F0502020204030204" pitchFamily="34" charset="0"/>
              </a:rPr>
              <a:t>Метрика похожести: </a:t>
            </a:r>
            <a:r>
              <a:rPr lang="ru-RU" sz="1800" dirty="0" err="1">
                <a:ea typeface="Calibri" panose="020F0502020204030204" pitchFamily="34" charset="0"/>
              </a:rPr>
              <a:t>cosine</a:t>
            </a:r>
            <a:r>
              <a:rPr lang="ru-RU" sz="1800" dirty="0">
                <a:ea typeface="Calibri" panose="020F0502020204030204" pitchFamily="34" charset="0"/>
              </a:rPr>
              <a:t> </a:t>
            </a:r>
            <a:r>
              <a:rPr lang="ru-RU" sz="1800" dirty="0" err="1">
                <a:ea typeface="Calibri" panose="020F0502020204030204" pitchFamily="34" charset="0"/>
              </a:rPr>
              <a:t>similarity</a:t>
            </a:r>
            <a:endParaRPr lang="ru-RU" sz="1800" dirty="0">
              <a:ea typeface="Calibri" panose="020F0502020204030204" pitchFamily="34" charset="0"/>
            </a:endParaRPr>
          </a:p>
        </p:txBody>
      </p:sp>
      <p:sp>
        <p:nvSpPr>
          <p:cNvPr id="13" name="Заголовок 4">
            <a:extLst>
              <a:ext uri="{FF2B5EF4-FFF2-40B4-BE49-F238E27FC236}">
                <a16:creationId xmlns:a16="http://schemas.microsoft.com/office/drawing/2014/main" id="{1A75396F-5BAB-39FE-9AE5-2BFBB4BAA6B1}"/>
              </a:ext>
            </a:extLst>
          </p:cNvPr>
          <p:cNvSpPr txBox="1">
            <a:spLocks/>
          </p:cNvSpPr>
          <p:nvPr/>
        </p:nvSpPr>
        <p:spPr>
          <a:xfrm>
            <a:off x="605963" y="759226"/>
            <a:ext cx="4703377" cy="758618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Векторная база данных</a:t>
            </a:r>
          </a:p>
        </p:txBody>
      </p:sp>
      <p:pic>
        <p:nvPicPr>
          <p:cNvPr id="3080" name="Picture 8" descr="Local LLMs with Ollama: Taking Control of Your AI Stack">
            <a:extLst>
              <a:ext uri="{FF2B5EF4-FFF2-40B4-BE49-F238E27FC236}">
                <a16:creationId xmlns:a16="http://schemas.microsoft.com/office/drawing/2014/main" id="{122A09E9-E05F-5B8B-0442-1C8F539EC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9" t="13656" r="32409" b="15392"/>
          <a:stretch>
            <a:fillRect/>
          </a:stretch>
        </p:blipFill>
        <p:spPr bwMode="auto">
          <a:xfrm>
            <a:off x="3558962" y="4769880"/>
            <a:ext cx="1313258" cy="14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BE4CD5-264C-FC25-3973-A4F7B852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644" y="1254868"/>
            <a:ext cx="6563230" cy="4022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161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6EF3C0-DF54-46FC-A4FD-2AA15210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03F77D-1BEF-481A-B8C1-15974ED46EB7}" type="slidenum">
              <a:rPr lang="ru-RU" noProof="0" smtClean="0"/>
              <a:t>15</a:t>
            </a:fld>
            <a:endParaRPr lang="ru-RU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A576331-7ACD-49CF-81A2-900CC375A7EA}"/>
              </a:ext>
            </a:extLst>
          </p:cNvPr>
          <p:cNvSpPr txBox="1">
            <a:spLocks/>
          </p:cNvSpPr>
          <p:nvPr/>
        </p:nvSpPr>
        <p:spPr>
          <a:xfrm>
            <a:off x="237185" y="177288"/>
            <a:ext cx="7956813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Отчёт о проделанной работе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7DB1A-3DF8-48C9-9AAE-9D1EC06A2400}"/>
              </a:ext>
            </a:extLst>
          </p:cNvPr>
          <p:cNvSpPr txBox="1"/>
          <p:nvPr/>
        </p:nvSpPr>
        <p:spPr>
          <a:xfrm>
            <a:off x="4215591" y="177288"/>
            <a:ext cx="4000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</a:rPr>
              <a:t>Косторной Д. В.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28384-5E5F-48FF-8B7F-C3E4076489DE}"/>
              </a:ext>
            </a:extLst>
          </p:cNvPr>
          <p:cNvSpPr txBox="1"/>
          <p:nvPr/>
        </p:nvSpPr>
        <p:spPr>
          <a:xfrm>
            <a:off x="6095999" y="208066"/>
            <a:ext cx="45816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Разработчик </a:t>
            </a:r>
            <a:r>
              <a:rPr lang="en-US" sz="1600" dirty="0"/>
              <a:t>(Backend)</a:t>
            </a:r>
            <a:endParaRPr lang="ru-RU" sz="1600" dirty="0"/>
          </a:p>
        </p:txBody>
      </p:sp>
      <p:pic>
        <p:nvPicPr>
          <p:cNvPr id="3" name="Пример взаимодействия бота и пользователя">
            <a:hlinkClick r:id="" action="ppaction://media"/>
            <a:extLst>
              <a:ext uri="{FF2B5EF4-FFF2-40B4-BE49-F238E27FC236}">
                <a16:creationId xmlns:a16="http://schemas.microsoft.com/office/drawing/2014/main" id="{7128D4EC-C4E8-F7D9-10E4-54B673930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143" y="622794"/>
            <a:ext cx="11084808" cy="62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05D4B7E-7FA1-D072-B67C-F1239756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58" y="132499"/>
            <a:ext cx="10798176" cy="696910"/>
          </a:xfrm>
        </p:spPr>
        <p:txBody>
          <a:bodyPr/>
          <a:lstStyle/>
          <a:p>
            <a:r>
              <a:rPr lang="en-US" sz="3200" dirty="0"/>
              <a:t>RAG</a:t>
            </a:r>
            <a:r>
              <a:rPr lang="ru-RU" sz="3200" dirty="0"/>
              <a:t>-клиент и интеграция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92F51-BA2C-3209-E2BB-479D8FA7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2AE2B76-F97F-4BE2-8670-72276A5F21A5}" type="slidenum">
              <a:rPr lang="ru-RU" noProof="0" smtClean="0"/>
              <a:pPr rtl="0"/>
              <a:t>16</a:t>
            </a:fld>
            <a:endParaRPr lang="ru-RU" noProof="0"/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89DAA897-3FE3-405B-A6DD-67A4DC0E8419}"/>
              </a:ext>
            </a:extLst>
          </p:cNvPr>
          <p:cNvSpPr txBox="1">
            <a:spLocks/>
          </p:cNvSpPr>
          <p:nvPr/>
        </p:nvSpPr>
        <p:spPr>
          <a:xfrm>
            <a:off x="532858" y="789657"/>
            <a:ext cx="4464811" cy="696907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800" dirty="0">
                <a:ea typeface="Calibri" panose="020F0502020204030204" pitchFamily="34" charset="0"/>
              </a:rPr>
              <a:t>Архитектура интеграции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CA3B38-2762-E478-7681-D6CA77E0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30"/>
          <a:stretch>
            <a:fillRect/>
          </a:stretch>
        </p:blipFill>
        <p:spPr>
          <a:xfrm>
            <a:off x="5654474" y="829409"/>
            <a:ext cx="6367202" cy="5822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5F1FD-E510-BE49-F784-5A4AC3BA4896}"/>
              </a:ext>
            </a:extLst>
          </p:cNvPr>
          <p:cNvSpPr txBox="1"/>
          <p:nvPr/>
        </p:nvSpPr>
        <p:spPr>
          <a:xfrm>
            <a:off x="696282" y="1728180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>
                <a:ea typeface="Calibri" panose="020F0502020204030204" pitchFamily="34" charset="0"/>
              </a:rPr>
              <a:t>Telegram Bot (</a:t>
            </a:r>
            <a:r>
              <a:rPr lang="en-US" sz="1800" dirty="0" err="1">
                <a:ea typeface="Calibri" panose="020F0502020204030204" pitchFamily="34" charset="0"/>
              </a:rPr>
              <a:t>aiogram</a:t>
            </a:r>
            <a:r>
              <a:rPr lang="en-US" sz="1800" dirty="0">
                <a:ea typeface="Calibri" panose="020F0502020204030204" pitchFamily="34" charset="0"/>
              </a:rPr>
              <a:t>)</a:t>
            </a:r>
            <a:endParaRPr lang="ru-RU" sz="1800" dirty="0">
              <a:ea typeface="Calibri" panose="020F0502020204030204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4457512-875E-82F7-602A-0F686222033F}"/>
              </a:ext>
            </a:extLst>
          </p:cNvPr>
          <p:cNvCxnSpPr/>
          <p:nvPr/>
        </p:nvCxnSpPr>
        <p:spPr>
          <a:xfrm>
            <a:off x="1915676" y="2273240"/>
            <a:ext cx="0" cy="344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AA8036-FBE1-E10C-390F-95A61514E234}"/>
              </a:ext>
            </a:extLst>
          </p:cNvPr>
          <p:cNvSpPr txBox="1"/>
          <p:nvPr/>
        </p:nvSpPr>
        <p:spPr>
          <a:xfrm>
            <a:off x="696618" y="278644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ea typeface="Calibri" panose="020F0502020204030204" pitchFamily="34" charset="0"/>
              </a:rPr>
              <a:t>RAG API (</a:t>
            </a:r>
            <a:r>
              <a:rPr lang="en-US" dirty="0" err="1">
                <a:ea typeface="Calibri" panose="020F0502020204030204" pitchFamily="34" charset="0"/>
              </a:rPr>
              <a:t>FastAPI</a:t>
            </a:r>
            <a:r>
              <a:rPr lang="en-US" dirty="0">
                <a:ea typeface="Calibri" panose="020F0502020204030204" pitchFamily="34" charset="0"/>
              </a:rPr>
              <a:t>)</a:t>
            </a:r>
            <a:endParaRPr lang="ru-RU" sz="1800" dirty="0">
              <a:ea typeface="Calibri" panose="020F050202020403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5AFB49-61E4-6FA3-375D-9DB951726901}"/>
              </a:ext>
            </a:extLst>
          </p:cNvPr>
          <p:cNvCxnSpPr/>
          <p:nvPr/>
        </p:nvCxnSpPr>
        <p:spPr>
          <a:xfrm>
            <a:off x="1925740" y="3333603"/>
            <a:ext cx="0" cy="344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A3940D-1657-5B8C-87D8-9A404441D79B}"/>
              </a:ext>
            </a:extLst>
          </p:cNvPr>
          <p:cNvSpPr txBox="1"/>
          <p:nvPr/>
        </p:nvSpPr>
        <p:spPr>
          <a:xfrm>
            <a:off x="696618" y="385408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 err="1">
                <a:ea typeface="Calibri" panose="020F0502020204030204" pitchFamily="34" charset="0"/>
              </a:rPr>
              <a:t>ChromaDB</a:t>
            </a:r>
            <a:r>
              <a:rPr lang="en-US" sz="1800" dirty="0">
                <a:ea typeface="Calibri" panose="020F0502020204030204" pitchFamily="34" charset="0"/>
              </a:rPr>
              <a:t> + LLM</a:t>
            </a:r>
            <a:endParaRPr lang="ru-RU" sz="1800" dirty="0">
              <a:ea typeface="Calibri" panose="020F0502020204030204" pitchFamily="34" charset="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7885C26-1577-CB45-E053-A7B1B3618AE5}"/>
              </a:ext>
            </a:extLst>
          </p:cNvPr>
          <p:cNvCxnSpPr/>
          <p:nvPr/>
        </p:nvCxnSpPr>
        <p:spPr>
          <a:xfrm>
            <a:off x="1926790" y="4402828"/>
            <a:ext cx="0" cy="344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5FC970-A410-A5C9-22E9-C08BD9A5EEC2}"/>
              </a:ext>
            </a:extLst>
          </p:cNvPr>
          <p:cNvSpPr txBox="1"/>
          <p:nvPr/>
        </p:nvSpPr>
        <p:spPr>
          <a:xfrm>
            <a:off x="696282" y="492875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>
                <a:ea typeface="Calibri" panose="020F0502020204030204" pitchFamily="34" charset="0"/>
              </a:rPr>
              <a:t>RAGClient.get_answer</a:t>
            </a:r>
            <a:r>
              <a:rPr lang="en-US" dirty="0">
                <a:ea typeface="Calibri" panose="020F0502020204030204" pitchFamily="34" charset="0"/>
              </a:rPr>
              <a:t>()</a:t>
            </a:r>
            <a:endParaRPr lang="ru-RU" sz="1800" dirty="0">
              <a:ea typeface="Calibri" panose="020F0502020204030204" pitchFamily="34" charset="0"/>
            </a:endParaRPr>
          </a:p>
        </p:txBody>
      </p:sp>
      <p:pic>
        <p:nvPicPr>
          <p:cNvPr id="1026" name="Picture 2" descr="aiogram - aiogram">
            <a:extLst>
              <a:ext uri="{FF2B5EF4-FFF2-40B4-BE49-F238E27FC236}">
                <a16:creationId xmlns:a16="http://schemas.microsoft.com/office/drawing/2014/main" id="{AA083A08-7700-DBDC-C064-F6A2F9A6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8" y="5427921"/>
            <a:ext cx="1297054" cy="129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9.5. Introduction to Python — Mobile CSP">
            <a:extLst>
              <a:ext uri="{FF2B5EF4-FFF2-40B4-BE49-F238E27FC236}">
                <a16:creationId xmlns:a16="http://schemas.microsoft.com/office/drawing/2014/main" id="{E603EE6B-15FE-06CB-3DF9-B705E3A3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2" r="20868"/>
          <a:stretch>
            <a:fillRect/>
          </a:stretch>
        </p:blipFill>
        <p:spPr bwMode="auto">
          <a:xfrm>
            <a:off x="2153346" y="5559765"/>
            <a:ext cx="1087820" cy="10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чему Вы должны попробовать FastAPI? / Хабр">
            <a:extLst>
              <a:ext uri="{FF2B5EF4-FFF2-40B4-BE49-F238E27FC236}">
                <a16:creationId xmlns:a16="http://schemas.microsoft.com/office/drawing/2014/main" id="{0B021AF6-F479-2A0B-7694-C8ACEB26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066" y="5715139"/>
            <a:ext cx="1957005" cy="70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9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8401E3E-F412-4B0A-A03C-6947CC0D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717549"/>
            <a:ext cx="10798176" cy="1051914"/>
          </a:xfrm>
        </p:spPr>
        <p:txBody>
          <a:bodyPr/>
          <a:lstStyle/>
          <a:p>
            <a:r>
              <a:rPr lang="ru-RU" dirty="0"/>
              <a:t>Рефлексия</a:t>
            </a:r>
          </a:p>
        </p:txBody>
      </p:sp>
    </p:spTree>
    <p:extLst>
      <p:ext uri="{BB962C8B-B14F-4D97-AF65-F5344CB8AC3E}">
        <p14:creationId xmlns:p14="http://schemas.microsoft.com/office/powerpoint/2010/main" val="75921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7A37-FBC3-E021-59D5-AEDE6AD7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3F88545C-F53E-77D0-284A-C93F6658E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1" y="2570805"/>
            <a:ext cx="2432589" cy="496057"/>
          </a:xfrm>
        </p:spPr>
        <p:txBody>
          <a:bodyPr rtlCol="0">
            <a:noAutofit/>
          </a:bodyPr>
          <a:lstStyle/>
          <a:p>
            <a:r>
              <a:rPr lang="en-US" sz="2400" dirty="0">
                <a:effectLst/>
                <a:ea typeface="Calibri" panose="020F0502020204030204" pitchFamily="34" charset="0"/>
              </a:rPr>
              <a:t>ML</a:t>
            </a:r>
            <a:r>
              <a:rPr lang="ru-RU" sz="2400" dirty="0" err="1">
                <a:effectLst/>
                <a:ea typeface="Calibri" panose="020F0502020204030204" pitchFamily="34" charset="0"/>
              </a:rPr>
              <a:t>ечный</a:t>
            </a:r>
            <a:r>
              <a:rPr lang="ru-RU" sz="2400" dirty="0">
                <a:effectLst/>
                <a:ea typeface="Calibri" panose="020F0502020204030204" pitchFamily="34" charset="0"/>
              </a:rPr>
              <a:t> путь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15B43E-AAC1-8999-31F9-182F868B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53D7EE4-1EDB-42FD-B6B7-A82C9F31F0F4}" type="slidenum">
              <a:rPr lang="ru-RU" smtClean="0"/>
              <a:pPr rtl="0"/>
              <a:t>18</a:t>
            </a:fld>
            <a:endParaRPr lang="ru-RU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B557EEA-95CA-664E-21C5-06AD81CF94EC}"/>
              </a:ext>
            </a:extLst>
          </p:cNvPr>
          <p:cNvCxnSpPr>
            <a:cxnSpLocks/>
          </p:cNvCxnSpPr>
          <p:nvPr/>
        </p:nvCxnSpPr>
        <p:spPr>
          <a:xfrm>
            <a:off x="912324" y="6340929"/>
            <a:ext cx="105914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735E84D-CE44-C612-58B4-4B23010FD084}"/>
              </a:ext>
            </a:extLst>
          </p:cNvPr>
          <p:cNvSpPr/>
          <p:nvPr/>
        </p:nvSpPr>
        <p:spPr>
          <a:xfrm>
            <a:off x="727244" y="6013047"/>
            <a:ext cx="10776498" cy="27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3D201044-3FBA-8F4C-6ACD-4B503CF0C9F4}"/>
              </a:ext>
            </a:extLst>
          </p:cNvPr>
          <p:cNvSpPr txBox="1">
            <a:spLocks/>
          </p:cNvSpPr>
          <p:nvPr/>
        </p:nvSpPr>
        <p:spPr>
          <a:xfrm>
            <a:off x="478678" y="77525"/>
            <a:ext cx="8603136" cy="267824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200" dirty="0">
              <a:ea typeface="Calibri" panose="020F0502020204030204" pitchFamily="34" charset="0"/>
            </a:endParaRPr>
          </a:p>
          <a:p>
            <a:r>
              <a:rPr lang="ru-RU" sz="3200" dirty="0">
                <a:ea typeface="Calibri" panose="020F0502020204030204" pitchFamily="34" charset="0"/>
              </a:rPr>
              <a:t>Создание ИИ-ассистента для студентов на основе RAG-архитектуры и методологии проектной деятельности</a:t>
            </a:r>
            <a:endParaRPr lang="ru-RU" sz="3200" dirty="0"/>
          </a:p>
        </p:txBody>
      </p:sp>
      <p:sp>
        <p:nvSpPr>
          <p:cNvPr id="24" name="Объект 5">
            <a:extLst>
              <a:ext uri="{FF2B5EF4-FFF2-40B4-BE49-F238E27FC236}">
                <a16:creationId xmlns:a16="http://schemas.microsoft.com/office/drawing/2014/main" id="{FF31F433-AD05-DD65-A724-CA9464CE6CAB}"/>
              </a:ext>
            </a:extLst>
          </p:cNvPr>
          <p:cNvSpPr txBox="1">
            <a:spLocks/>
          </p:cNvSpPr>
          <p:nvPr/>
        </p:nvSpPr>
        <p:spPr>
          <a:xfrm>
            <a:off x="478679" y="3010628"/>
            <a:ext cx="2432589" cy="53999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1 семестр</a:t>
            </a:r>
          </a:p>
        </p:txBody>
      </p:sp>
      <p:sp>
        <p:nvSpPr>
          <p:cNvPr id="25" name="Объект 5">
            <a:extLst>
              <a:ext uri="{FF2B5EF4-FFF2-40B4-BE49-F238E27FC236}">
                <a16:creationId xmlns:a16="http://schemas.microsoft.com/office/drawing/2014/main" id="{0E96CEAA-3466-2965-59C9-C9EA75C2596F}"/>
              </a:ext>
            </a:extLst>
          </p:cNvPr>
          <p:cNvSpPr txBox="1">
            <a:spLocks/>
          </p:cNvSpPr>
          <p:nvPr/>
        </p:nvSpPr>
        <p:spPr>
          <a:xfrm>
            <a:off x="478678" y="4492645"/>
            <a:ext cx="9748306" cy="92070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Заказчик: </a:t>
            </a:r>
          </a:p>
          <a:p>
            <a:r>
              <a:rPr lang="ru-RU" sz="2400" dirty="0"/>
              <a:t>ФГАОУ ВО «УрФУ имени первого Президента России Б.Н. Ельцина»</a:t>
            </a:r>
            <a:endParaRPr lang="en-US" sz="2400" dirty="0"/>
          </a:p>
          <a:p>
            <a:r>
              <a:rPr lang="ru-RU" sz="2400" dirty="0"/>
              <a:t>Куратор: Ильинский Александр Дмитриевич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6EA4C235-90D7-4DBA-A395-4D5B8B979454}"/>
              </a:ext>
            </a:extLst>
          </p:cNvPr>
          <p:cNvSpPr txBox="1">
            <a:spLocks/>
          </p:cNvSpPr>
          <p:nvPr/>
        </p:nvSpPr>
        <p:spPr>
          <a:xfrm>
            <a:off x="478678" y="3996588"/>
            <a:ext cx="2432589" cy="53999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Waterfall</a:t>
            </a:r>
            <a:endParaRPr lang="ru-RU" sz="2400" dirty="0"/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C49533E4-E619-8072-68C6-ADC3CB2ACFC2}"/>
              </a:ext>
            </a:extLst>
          </p:cNvPr>
          <p:cNvSpPr txBox="1">
            <a:spLocks/>
          </p:cNvSpPr>
          <p:nvPr/>
        </p:nvSpPr>
        <p:spPr>
          <a:xfrm>
            <a:off x="478679" y="3506685"/>
            <a:ext cx="2432589" cy="53999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4 участника</a:t>
            </a:r>
          </a:p>
        </p:txBody>
      </p:sp>
    </p:spTree>
    <p:extLst>
      <p:ext uri="{BB962C8B-B14F-4D97-AF65-F5344CB8AC3E}">
        <p14:creationId xmlns:p14="http://schemas.microsoft.com/office/powerpoint/2010/main" val="151479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44" y="543167"/>
            <a:ext cx="4767865" cy="165259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Целевая аудитория продукта. Боль клиента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544" y="1618155"/>
            <a:ext cx="5451043" cy="2270040"/>
          </a:xfrm>
        </p:spPr>
        <p:txBody>
          <a:bodyPr rtlCol="0">
            <a:noAutofit/>
          </a:bodyPr>
          <a:lstStyle/>
          <a:p>
            <a:pPr rtl="0">
              <a:spcBef>
                <a:spcPts val="600"/>
              </a:spcBef>
            </a:pPr>
            <a:r>
              <a:rPr lang="ru-RU" dirty="0">
                <a:ea typeface="Calibri" panose="020F0502020204030204" pitchFamily="34" charset="0"/>
              </a:rPr>
              <a:t>Студенты, которые участвуют в проектной деятельности, хотят освоить управление проектами, </a:t>
            </a:r>
            <a:r>
              <a:rPr lang="ru-RU" dirty="0" err="1">
                <a:ea typeface="Calibri" panose="020F0502020204030204" pitchFamily="34" charset="0"/>
              </a:rPr>
              <a:t>Agile</a:t>
            </a:r>
            <a:r>
              <a:rPr lang="ru-RU" dirty="0">
                <a:ea typeface="Calibri" panose="020F0502020204030204" pitchFamily="34" charset="0"/>
              </a:rPr>
              <a:t>, </a:t>
            </a:r>
            <a:r>
              <a:rPr lang="ru-RU" dirty="0" err="1">
                <a:ea typeface="Calibri" panose="020F0502020204030204" pitchFamily="34" charset="0"/>
              </a:rPr>
              <a:t>Scrum</a:t>
            </a:r>
            <a:r>
              <a:rPr lang="ru-RU" dirty="0">
                <a:ea typeface="Calibri" panose="020F0502020204030204" pitchFamily="34" charset="0"/>
              </a:rPr>
              <a:t>, </a:t>
            </a:r>
            <a:r>
              <a:rPr lang="ru-RU" dirty="0" err="1">
                <a:ea typeface="Calibri" panose="020F0502020204030204" pitchFamily="34" charset="0"/>
              </a:rPr>
              <a:t>DevOps</a:t>
            </a:r>
            <a:r>
              <a:rPr lang="ru-RU" dirty="0">
                <a:ea typeface="Calibri" panose="020F0502020204030204" pitchFamily="34" charset="0"/>
              </a:rPr>
              <a:t>, и нуждаются в методологической поддержке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53D7EE4-1EDB-42FD-B6B7-A82C9F31F0F4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DE11E5A8-0B0F-7919-74DE-A4F5ECC60202}"/>
              </a:ext>
            </a:extLst>
          </p:cNvPr>
          <p:cNvSpPr txBox="1">
            <a:spLocks/>
          </p:cNvSpPr>
          <p:nvPr/>
        </p:nvSpPr>
        <p:spPr>
          <a:xfrm>
            <a:off x="5960544" y="3180971"/>
            <a:ext cx="4152900" cy="4960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Зачем решение</a:t>
            </a:r>
            <a:r>
              <a:rPr lang="en-US" sz="2400" dirty="0"/>
              <a:t>?</a:t>
            </a:r>
            <a:endParaRPr lang="ru-RU" sz="2400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F7A67EC-B156-60FD-04BC-E367049E32FC}"/>
              </a:ext>
            </a:extLst>
          </p:cNvPr>
          <p:cNvCxnSpPr>
            <a:cxnSpLocks/>
          </p:cNvCxnSpPr>
          <p:nvPr/>
        </p:nvCxnSpPr>
        <p:spPr>
          <a:xfrm>
            <a:off x="912324" y="6340929"/>
            <a:ext cx="105914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7B8576A-B74B-B82C-9A10-AF195C17ACC4}"/>
              </a:ext>
            </a:extLst>
          </p:cNvPr>
          <p:cNvCxnSpPr>
            <a:cxnSpLocks/>
          </p:cNvCxnSpPr>
          <p:nvPr/>
        </p:nvCxnSpPr>
        <p:spPr>
          <a:xfrm>
            <a:off x="800291" y="371295"/>
            <a:ext cx="390973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EA965E3F-62D5-4534-A27F-809898E244F9}"/>
              </a:ext>
            </a:extLst>
          </p:cNvPr>
          <p:cNvSpPr txBox="1">
            <a:spLocks/>
          </p:cNvSpPr>
          <p:nvPr/>
        </p:nvSpPr>
        <p:spPr>
          <a:xfrm>
            <a:off x="5874951" y="1077946"/>
            <a:ext cx="4152900" cy="4960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Целевая Аудитория</a:t>
            </a:r>
          </a:p>
        </p:txBody>
      </p:sp>
      <p:pic>
        <p:nvPicPr>
          <p:cNvPr id="11" name="Picture 2" descr="Усталый человек, сидящий на полу с кучей бумажных документов вокруг плоской  иллюстрации. | Бесплатно векторы">
            <a:extLst>
              <a:ext uri="{FF2B5EF4-FFF2-40B4-BE49-F238E27FC236}">
                <a16:creationId xmlns:a16="http://schemas.microsoft.com/office/drawing/2014/main" id="{5ED8B324-5564-4477-BE3F-4ABD14501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8"/>
          <a:stretch/>
        </p:blipFill>
        <p:spPr bwMode="auto">
          <a:xfrm>
            <a:off x="912324" y="3769381"/>
            <a:ext cx="4152899" cy="25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79B3A1-B242-4795-AD07-F367739C9020}"/>
              </a:ext>
            </a:extLst>
          </p:cNvPr>
          <p:cNvSpPr/>
          <p:nvPr/>
        </p:nvSpPr>
        <p:spPr>
          <a:xfrm>
            <a:off x="727244" y="6085094"/>
            <a:ext cx="10776498" cy="27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FBDD9-42FF-47FB-8D38-547A1DC8578C}"/>
              </a:ext>
            </a:extLst>
          </p:cNvPr>
          <p:cNvSpPr txBox="1"/>
          <p:nvPr/>
        </p:nvSpPr>
        <p:spPr>
          <a:xfrm>
            <a:off x="674551" y="2799165"/>
            <a:ext cx="4794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Отсутствие доступной методологической поддержки в проектной деятельности для студентов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835E490-11AD-47B8-9F37-3186DBB5244C}"/>
              </a:ext>
            </a:extLst>
          </p:cNvPr>
          <p:cNvSpPr txBox="1">
            <a:spLocks/>
          </p:cNvSpPr>
          <p:nvPr/>
        </p:nvSpPr>
        <p:spPr>
          <a:xfrm>
            <a:off x="674551" y="2346411"/>
            <a:ext cx="4152900" cy="4960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Проблема</a:t>
            </a:r>
          </a:p>
        </p:txBody>
      </p:sp>
      <p:sp>
        <p:nvSpPr>
          <p:cNvPr id="9" name="Google Shape;161;p3">
            <a:extLst>
              <a:ext uri="{FF2B5EF4-FFF2-40B4-BE49-F238E27FC236}">
                <a16:creationId xmlns:a16="http://schemas.microsoft.com/office/drawing/2014/main" id="{589FF6BE-9E84-506B-3C98-0F2229A02177}"/>
              </a:ext>
            </a:extLst>
          </p:cNvPr>
          <p:cNvSpPr txBox="1"/>
          <p:nvPr/>
        </p:nvSpPr>
        <p:spPr>
          <a:xfrm>
            <a:off x="6096000" y="3750180"/>
            <a:ext cx="473763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AutoNum type="arabicPeriod"/>
            </a:pPr>
            <a:r>
              <a:rPr lang="ru-RU" sz="1800" b="0" i="0" u="none" strike="noStrike" cap="none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Повышение продуктивности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AutoNum type="arabicPeriod"/>
            </a:pPr>
            <a:r>
              <a:rPr lang="ru-RU" sz="1800" b="0" i="0" u="none" strike="noStrike" cap="none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Экономия времени и сил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AutoNum type="arabicPeriod"/>
            </a:pPr>
            <a:r>
              <a:rPr lang="ru-RU" sz="1800" b="0" i="0" u="none" strike="noStrike" cap="none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Преподаватели не могут давать индивидуальные консультации каждому студенту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AutoNum type="arabicPeriod"/>
            </a:pPr>
            <a:r>
              <a:rPr lang="ru-RU" sz="1800" b="0" i="0" u="none" strike="noStrike" cap="none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Разрозненность источников знаний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AutoNum type="arabicPeriod"/>
            </a:pPr>
            <a:r>
              <a:rPr lang="ru-RU" sz="1800" b="0" i="0" u="none" strike="noStrike" cap="none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Студенты испытывают методологические трудности</a:t>
            </a:r>
            <a:endParaRPr sz="1800" b="0" i="0" u="none" strike="noStrike" cap="none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373161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92F51-BA2C-3209-E2BB-479D8FA7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2AE2B76-F97F-4BE2-8670-72276A5F21A5}" type="slidenum">
              <a:rPr lang="ru-RU" noProof="0" smtClean="0"/>
              <a:pPr rtl="0"/>
              <a:t>3</a:t>
            </a:fld>
            <a:endParaRPr lang="ru-RU" noProof="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1A6FCD0F-955B-487E-88EF-A6786125DC79}"/>
              </a:ext>
            </a:extLst>
          </p:cNvPr>
          <p:cNvSpPr txBox="1">
            <a:spLocks/>
          </p:cNvSpPr>
          <p:nvPr/>
        </p:nvSpPr>
        <p:spPr>
          <a:xfrm>
            <a:off x="559424" y="177312"/>
            <a:ext cx="6571886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Как проблема решается сейчас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5B576B-7AF5-4BB2-9433-0300DF0C0B06}"/>
              </a:ext>
            </a:extLst>
          </p:cNvPr>
          <p:cNvCxnSpPr>
            <a:cxnSpLocks/>
          </p:cNvCxnSpPr>
          <p:nvPr/>
        </p:nvCxnSpPr>
        <p:spPr>
          <a:xfrm>
            <a:off x="912324" y="6340929"/>
            <a:ext cx="105914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B6937AF6-DFF5-4776-9DB9-FB52BDE6885B}"/>
              </a:ext>
            </a:extLst>
          </p:cNvPr>
          <p:cNvSpPr txBox="1">
            <a:spLocks/>
          </p:cNvSpPr>
          <p:nvPr/>
        </p:nvSpPr>
        <p:spPr>
          <a:xfrm>
            <a:off x="689596" y="980596"/>
            <a:ext cx="4152900" cy="4960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Ручной Поиск</a:t>
            </a: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6703C0E1-C94B-4715-9372-0DBE8A584D27}"/>
              </a:ext>
            </a:extLst>
          </p:cNvPr>
          <p:cNvSpPr txBox="1">
            <a:spLocks/>
          </p:cNvSpPr>
          <p:nvPr/>
        </p:nvSpPr>
        <p:spPr>
          <a:xfrm>
            <a:off x="4342760" y="980596"/>
            <a:ext cx="5337267" cy="643554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Консультации у</a:t>
            </a:r>
          </a:p>
          <a:p>
            <a:r>
              <a:rPr lang="ru-RU" sz="1800" dirty="0"/>
              <a:t>Преподавателей </a:t>
            </a:r>
            <a:r>
              <a:rPr lang="en-US" sz="1800" dirty="0"/>
              <a:t>/</a:t>
            </a:r>
            <a:r>
              <a:rPr lang="ru-RU" sz="1800" dirty="0"/>
              <a:t> менторов</a:t>
            </a:r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1058CDA9-55C3-446D-A061-459B37EF55C6}"/>
              </a:ext>
            </a:extLst>
          </p:cNvPr>
          <p:cNvSpPr txBox="1">
            <a:spLocks/>
          </p:cNvSpPr>
          <p:nvPr/>
        </p:nvSpPr>
        <p:spPr>
          <a:xfrm>
            <a:off x="8594912" y="5381347"/>
            <a:ext cx="3597088" cy="496057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Использование общих </a:t>
            </a:r>
            <a:r>
              <a:rPr lang="en-US" sz="1800" dirty="0"/>
              <a:t>LLM</a:t>
            </a:r>
            <a:r>
              <a:rPr lang="ru-RU" sz="1800" dirty="0"/>
              <a:t> (</a:t>
            </a:r>
            <a:r>
              <a:rPr lang="en-US" sz="1800" dirty="0"/>
              <a:t>CHATGPT, </a:t>
            </a:r>
            <a:r>
              <a:rPr lang="en-US" sz="1800" dirty="0" err="1"/>
              <a:t>Deepseek</a:t>
            </a:r>
            <a:r>
              <a:rPr lang="ru-RU" sz="1800" dirty="0"/>
              <a:t>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6874FD-87B4-D367-B925-5CE08B91A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" r="5809"/>
          <a:stretch/>
        </p:blipFill>
        <p:spPr>
          <a:xfrm>
            <a:off x="559424" y="1683871"/>
            <a:ext cx="3035114" cy="3371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What is ChatGPT? What parents need to know | Internet Matters">
            <a:extLst>
              <a:ext uri="{FF2B5EF4-FFF2-40B4-BE49-F238E27FC236}">
                <a16:creationId xmlns:a16="http://schemas.microsoft.com/office/drawing/2014/main" id="{956E246B-E1A6-7821-C191-310E5F4DC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" b="7118"/>
          <a:stretch>
            <a:fillRect/>
          </a:stretch>
        </p:blipFill>
        <p:spPr bwMode="auto">
          <a:xfrm>
            <a:off x="8683342" y="1683418"/>
            <a:ext cx="2952750" cy="13593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зарисовка, Штриховая графика, графическая вставка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52DEA62-4EF0-01A9-EACC-3695577A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35" r="8053"/>
          <a:stretch>
            <a:fillRect/>
          </a:stretch>
        </p:blipFill>
        <p:spPr>
          <a:xfrm>
            <a:off x="4069915" y="1683418"/>
            <a:ext cx="4090424" cy="3371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2" name="Picture 8" descr="DeepSeek - Review 2025 - PCMag Australia">
            <a:extLst>
              <a:ext uri="{FF2B5EF4-FFF2-40B4-BE49-F238E27FC236}">
                <a16:creationId xmlns:a16="http://schemas.microsoft.com/office/drawing/2014/main" id="{73C2854D-B597-CB25-55B1-1D595138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342" y="3454325"/>
            <a:ext cx="2949234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6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53D7EE4-1EDB-42FD-B6B7-A82C9F31F0F4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79B3A1-B242-4795-AD07-F367739C9020}"/>
              </a:ext>
            </a:extLst>
          </p:cNvPr>
          <p:cNvSpPr/>
          <p:nvPr/>
        </p:nvSpPr>
        <p:spPr>
          <a:xfrm>
            <a:off x="727244" y="6013047"/>
            <a:ext cx="10776498" cy="27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B7055692-95EB-4BAD-A2B4-4D81CBC0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43" y="534461"/>
            <a:ext cx="8653239" cy="1652590"/>
          </a:xfrm>
        </p:spPr>
        <p:txBody>
          <a:bodyPr rtlCol="0">
            <a:normAutofit/>
          </a:bodyPr>
          <a:lstStyle/>
          <a:p>
            <a:pPr rtl="0"/>
            <a:r>
              <a:rPr lang="ru-RU" sz="2800" dirty="0"/>
              <a:t>Состав команды и зоны ответственности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AC7CF7C-0F22-4C65-9E4C-B5365C7649C9}"/>
              </a:ext>
            </a:extLst>
          </p:cNvPr>
          <p:cNvCxnSpPr>
            <a:cxnSpLocks/>
          </p:cNvCxnSpPr>
          <p:nvPr/>
        </p:nvCxnSpPr>
        <p:spPr>
          <a:xfrm>
            <a:off x="727244" y="534461"/>
            <a:ext cx="390973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">
            <a:extLst>
              <a:ext uri="{FF2B5EF4-FFF2-40B4-BE49-F238E27FC236}">
                <a16:creationId xmlns:a16="http://schemas.microsoft.com/office/drawing/2014/main" id="{ED13E8D8-ACCA-4671-A2A1-C5FC6E7CC06D}"/>
              </a:ext>
            </a:extLst>
          </p:cNvPr>
          <p:cNvSpPr txBox="1"/>
          <p:nvPr/>
        </p:nvSpPr>
        <p:spPr>
          <a:xfrm>
            <a:off x="6479628" y="1360756"/>
            <a:ext cx="5368756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Косторной Дмитрий Вадимович</a:t>
            </a:r>
            <a:endParaRPr lang="ru-RU" b="1" dirty="0">
              <a:effectLst/>
            </a:endParaRPr>
          </a:p>
          <a:p>
            <a:r>
              <a:rPr lang="ru-RU" dirty="0"/>
              <a:t>Разработчик </a:t>
            </a:r>
            <a:r>
              <a:rPr lang="en-US" dirty="0"/>
              <a:t>(Backend)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Разработка логики </a:t>
            </a:r>
            <a:r>
              <a:rPr lang="en-US" dirty="0"/>
              <a:t>Telegram-</a:t>
            </a:r>
            <a:r>
              <a:rPr lang="ru-RU" dirty="0"/>
              <a:t>бота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и настройка </a:t>
            </a:r>
            <a:r>
              <a:rPr lang="en-US" dirty="0"/>
              <a:t>rag-</a:t>
            </a:r>
            <a:r>
              <a:rPr lang="ru-RU" dirty="0"/>
              <a:t>клиента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Механизм загрузки и обработки документов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Интеграция всех систем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DDCF40A-ABE1-4C63-8B46-E6C7DAF391D3}"/>
              </a:ext>
            </a:extLst>
          </p:cNvPr>
          <p:cNvSpPr txBox="1"/>
          <p:nvPr/>
        </p:nvSpPr>
        <p:spPr>
          <a:xfrm>
            <a:off x="6479628" y="4044594"/>
            <a:ext cx="500086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Соболев Егор Владимирович</a:t>
            </a:r>
          </a:p>
          <a:p>
            <a:r>
              <a:rPr lang="ru-RU" dirty="0"/>
              <a:t>Аналитик</a:t>
            </a:r>
            <a:r>
              <a:rPr lang="en-US" dirty="0"/>
              <a:t>/</a:t>
            </a:r>
            <a:r>
              <a:rPr lang="ru-RU" dirty="0"/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Проектирование структуры </a:t>
            </a:r>
            <a:r>
              <a:rPr lang="ru-RU" dirty="0" err="1"/>
              <a:t>бд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и поддержка тестовой базы вопросов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Функциональное тестирование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Диаграммы базовых процессов</a:t>
            </a:r>
            <a:br>
              <a:rPr lang="ru-RU" dirty="0"/>
            </a:br>
            <a:endParaRPr lang="ru-RU" dirty="0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E29FD904-4524-4411-A036-78B69EAB95DB}"/>
              </a:ext>
            </a:extLst>
          </p:cNvPr>
          <p:cNvSpPr txBox="1"/>
          <p:nvPr/>
        </p:nvSpPr>
        <p:spPr>
          <a:xfrm>
            <a:off x="746737" y="1360756"/>
            <a:ext cx="5368756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Раков Дмитрий Владимирович</a:t>
            </a:r>
          </a:p>
          <a:p>
            <a:r>
              <a:rPr lang="ru-RU" dirty="0"/>
              <a:t>Тимлид</a:t>
            </a:r>
            <a:r>
              <a:rPr lang="en-US" dirty="0"/>
              <a:t>/</a:t>
            </a:r>
            <a:r>
              <a:rPr lang="ru-RU" dirty="0"/>
              <a:t>Менеджер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Коммуникация с куратором, приоритизация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Ведение плана работ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Контроль сроков и качества выполнения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Принятие решений в спорных ситуациях</a:t>
            </a:r>
            <a:br>
              <a:rPr lang="ru-RU" dirty="0"/>
            </a:b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76AEF-2E29-BFD3-33E6-B1978344227C}"/>
              </a:ext>
            </a:extLst>
          </p:cNvPr>
          <p:cNvSpPr txBox="1"/>
          <p:nvPr/>
        </p:nvSpPr>
        <p:spPr>
          <a:xfrm>
            <a:off x="746737" y="4044594"/>
            <a:ext cx="5368756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Яцук Владислав Романович</a:t>
            </a:r>
          </a:p>
          <a:p>
            <a:r>
              <a:rPr lang="en-US" dirty="0"/>
              <a:t>ML</a:t>
            </a:r>
            <a:r>
              <a:rPr lang="ru-RU" dirty="0"/>
              <a:t>-разработчик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Выбор, настройка и наполнение векторной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Реализация </a:t>
            </a:r>
            <a:r>
              <a:rPr lang="en-US" dirty="0"/>
              <a:t>RAG</a:t>
            </a:r>
            <a:r>
              <a:rPr lang="ru-RU" dirty="0"/>
              <a:t>-</a:t>
            </a:r>
            <a:r>
              <a:rPr lang="ru-RU" dirty="0" err="1"/>
              <a:t>пайплайна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Настройка и интеграция </a:t>
            </a:r>
            <a:r>
              <a:rPr lang="en-US" dirty="0"/>
              <a:t>LLM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Оптимизация </a:t>
            </a:r>
            <a:r>
              <a:rPr lang="ru-RU" dirty="0" err="1"/>
              <a:t>промтов</a:t>
            </a:r>
            <a:r>
              <a:rPr lang="ru-RU" dirty="0"/>
              <a:t> и качества ответов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05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2464-6F3D-0453-0F50-EB702D059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3145B-70A8-14F5-F2AC-AFC8569F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2AE2B76-F97F-4BE2-8670-72276A5F21A5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A0BFC7EC-36D3-2022-5480-A0050B95B3B0}"/>
              </a:ext>
            </a:extLst>
          </p:cNvPr>
          <p:cNvSpPr txBox="1">
            <a:spLocks/>
          </p:cNvSpPr>
          <p:nvPr/>
        </p:nvSpPr>
        <p:spPr>
          <a:xfrm>
            <a:off x="559423" y="177312"/>
            <a:ext cx="9309791" cy="69691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Синхронизация, цепочки передачи и контроль прогресса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9BF06D8-F6EF-E32F-CF3C-BCE96F8E973F}"/>
              </a:ext>
            </a:extLst>
          </p:cNvPr>
          <p:cNvCxnSpPr>
            <a:cxnSpLocks/>
          </p:cNvCxnSpPr>
          <p:nvPr/>
        </p:nvCxnSpPr>
        <p:spPr>
          <a:xfrm>
            <a:off x="912324" y="6340929"/>
            <a:ext cx="105914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D1A919-BB9B-B34E-F012-019B8B18372B}"/>
              </a:ext>
            </a:extLst>
          </p:cNvPr>
          <p:cNvSpPr txBox="1"/>
          <p:nvPr/>
        </p:nvSpPr>
        <p:spPr>
          <a:xfrm>
            <a:off x="577500" y="1038805"/>
            <a:ext cx="349231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Раков Д. 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Symbol" panose="05050102010706020507" pitchFamily="18" charset="2"/>
              </a:rPr>
              <a:t>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Команда (Утверждённые ТЗ и приоритеты)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B0DA2-AACA-DACE-B3E8-6D854BABE373}"/>
              </a:ext>
            </a:extLst>
          </p:cNvPr>
          <p:cNvSpPr txBox="1"/>
          <p:nvPr/>
        </p:nvSpPr>
        <p:spPr>
          <a:xfrm>
            <a:off x="559423" y="1767805"/>
            <a:ext cx="34923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Соболев Е. 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Symbol" panose="05050102010706020507" pitchFamily="18" charset="2"/>
              </a:rPr>
              <a:t>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Разработчики (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WFD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-диаграмма, диаграмма </a:t>
            </a:r>
            <a:r>
              <a:rPr lang="ru-RU" sz="16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бд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, отчёты по тестированиям)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05CBA-21C8-8218-B6D3-1FEEA85821F7}"/>
              </a:ext>
            </a:extLst>
          </p:cNvPr>
          <p:cNvSpPr txBox="1"/>
          <p:nvPr/>
        </p:nvSpPr>
        <p:spPr>
          <a:xfrm>
            <a:off x="577499" y="2768496"/>
            <a:ext cx="44224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Яцук В. 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Symbol" panose="05050102010706020507" pitchFamily="18" charset="2"/>
              </a:rPr>
              <a:t>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Косторной Д.</a:t>
            </a: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(Готовый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RAG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-</a:t>
            </a:r>
            <a:r>
              <a:rPr lang="ru-RU" sz="16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пайплайн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(работающий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API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))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3C2BD-515A-83CD-6C2E-0CD0A3393E18}"/>
              </a:ext>
            </a:extLst>
          </p:cNvPr>
          <p:cNvSpPr txBox="1"/>
          <p:nvPr/>
        </p:nvSpPr>
        <p:spPr>
          <a:xfrm>
            <a:off x="577499" y="5087764"/>
            <a:ext cx="36703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Косторной Д. 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Symbol" panose="05050102010706020507" pitchFamily="18" charset="2"/>
              </a:rPr>
              <a:t>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Раков Д.</a:t>
            </a: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(Рабочий функционал бота: ссылка на бота + чек-лист проверки)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74EC5-76E0-4A7D-5311-0AEF7FF368A9}"/>
              </a:ext>
            </a:extLst>
          </p:cNvPr>
          <p:cNvSpPr txBox="1"/>
          <p:nvPr/>
        </p:nvSpPr>
        <p:spPr>
          <a:xfrm>
            <a:off x="577499" y="3550895"/>
            <a:ext cx="3670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Соболев Е. 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Symbol" panose="05050102010706020507" pitchFamily="18" charset="2"/>
              </a:rPr>
              <a:t>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Разработчики (Отчёты по тестированиям)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14E9D-3430-B67A-3C58-010A7A596F4D}"/>
              </a:ext>
            </a:extLst>
          </p:cNvPr>
          <p:cNvSpPr txBox="1"/>
          <p:nvPr/>
        </p:nvSpPr>
        <p:spPr>
          <a:xfrm>
            <a:off x="577499" y="4305365"/>
            <a:ext cx="3528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Все 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Symbol" panose="05050102010706020507" pitchFamily="18" charset="2"/>
              </a:rPr>
              <a:t>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 Раков Д.</a:t>
            </a: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(Отчёты о выполненных задачах)</a:t>
            </a:r>
            <a:br>
              <a:rPr lang="ru-RU" sz="1600" dirty="0"/>
            </a:br>
            <a:endParaRPr lang="ru-RU" sz="1600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8247D567-2EC9-50DD-9B24-D0611CA5491C}"/>
              </a:ext>
            </a:extLst>
          </p:cNvPr>
          <p:cNvSpPr txBox="1">
            <a:spLocks/>
          </p:cNvSpPr>
          <p:nvPr/>
        </p:nvSpPr>
        <p:spPr>
          <a:xfrm>
            <a:off x="6096001" y="1038805"/>
            <a:ext cx="4152900" cy="49605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/>
              <a:t>Точки синхронизации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06C3F-0547-A1A8-33C1-C06FC7775272}"/>
              </a:ext>
            </a:extLst>
          </p:cNvPr>
          <p:cNvSpPr txBox="1"/>
          <p:nvPr/>
        </p:nvSpPr>
        <p:spPr>
          <a:xfrm>
            <a:off x="6096000" y="1534862"/>
            <a:ext cx="564931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Еженедельные совещания (30 мин, воскресенье): обсуждение прогресса по задачам, пересмотр приоритетов, обсуждение блокеров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4A0E91-E583-6131-13E8-805F5A9D7447}"/>
              </a:ext>
            </a:extLst>
          </p:cNvPr>
          <p:cNvSpPr txBox="1"/>
          <p:nvPr/>
        </p:nvSpPr>
        <p:spPr>
          <a:xfrm>
            <a:off x="6096000" y="3368916"/>
            <a:ext cx="5495365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Инструмент: Таблица с диаграммой </a:t>
            </a:r>
            <a:r>
              <a:rPr lang="ru-RU" sz="1600" dirty="0" err="1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Ганта</a:t>
            </a: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Критерий «Готово»: Задача выполнена, код проверен (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pull request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), а функционал протестирован и принят тимлидом</a:t>
            </a: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b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</a:b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Сигналы проблем: У задачи не меняется % выполнения 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&gt; </a:t>
            </a:r>
            <a:r>
              <a:rPr lang="ru-RU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3 дней, отсутствие актуализации от разработчика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1530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932EA7-6883-C65C-0F22-D76634A5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948"/>
            <a:ext cx="12192000" cy="62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0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247" name="Google Shape;247;p10"/>
          <p:cNvSpPr txBox="1"/>
          <p:nvPr/>
        </p:nvSpPr>
        <p:spPr>
          <a:xfrm>
            <a:off x="800291" y="1917071"/>
            <a:ext cx="5094288" cy="52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691335" y="3132800"/>
            <a:ext cx="2230492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Плюсы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Даёт советы по запросу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Может сформулировать документы (ТЗ, план проекта)</a:t>
            </a:r>
            <a:endParaRPr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</p:txBody>
      </p:sp>
      <p:cxnSp>
        <p:nvCxnSpPr>
          <p:cNvPr id="249" name="Google Shape;249;p10"/>
          <p:cNvCxnSpPr/>
          <p:nvPr/>
        </p:nvCxnSpPr>
        <p:spPr>
          <a:xfrm>
            <a:off x="800291" y="5747916"/>
            <a:ext cx="457396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0" name="Google Shape;250;p10"/>
          <p:cNvCxnSpPr/>
          <p:nvPr/>
        </p:nvCxnSpPr>
        <p:spPr>
          <a:xfrm>
            <a:off x="6374009" y="5747916"/>
            <a:ext cx="488118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10"/>
          <p:cNvSpPr txBox="1"/>
          <p:nvPr/>
        </p:nvSpPr>
        <p:spPr>
          <a:xfrm>
            <a:off x="2921827" y="3102281"/>
            <a:ext cx="328673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Минусы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Ответы могут быть неточными или выдуманными.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Не использует проверенную базу знаний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Нет гарантии соответствия PMBOK, </a:t>
            </a:r>
            <a:r>
              <a:rPr lang="ru-RU" dirty="0" err="1">
                <a:solidFill>
                  <a:schemeClr val="dk1"/>
                </a:solidFill>
                <a:ea typeface="Lustria"/>
                <a:cs typeface="Lustria"/>
                <a:sym typeface="Lustria"/>
              </a:rPr>
              <a:t>Scrum</a:t>
            </a: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 Guide, ГОСТам</a:t>
            </a:r>
            <a:endParaRPr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6095999" y="3206975"/>
            <a:ext cx="241623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Плюсы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Автоматизирует создание </a:t>
            </a:r>
            <a:r>
              <a:rPr lang="ru-RU" dirty="0" err="1">
                <a:solidFill>
                  <a:schemeClr val="dk1"/>
                </a:solidFill>
                <a:ea typeface="Lustria"/>
                <a:cs typeface="Lustria"/>
                <a:sym typeface="Lustria"/>
              </a:rPr>
              <a:t>backlog</a:t>
            </a: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, </a:t>
            </a:r>
            <a:r>
              <a:rPr lang="ru-RU" dirty="0" err="1">
                <a:solidFill>
                  <a:schemeClr val="dk1"/>
                </a:solidFill>
                <a:ea typeface="Lustria"/>
                <a:cs typeface="Lustria"/>
                <a:sym typeface="Lustria"/>
              </a:rPr>
              <a:t>user</a:t>
            </a: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 </a:t>
            </a:r>
            <a:r>
              <a:rPr lang="ru-RU" dirty="0" err="1">
                <a:solidFill>
                  <a:schemeClr val="dk1"/>
                </a:solidFill>
                <a:ea typeface="Lustria"/>
                <a:cs typeface="Lustria"/>
                <a:sym typeface="Lustria"/>
              </a:rPr>
              <a:t>stories</a:t>
            </a: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, составление плана спринта</a:t>
            </a:r>
            <a:endParaRPr dirty="0"/>
          </a:p>
        </p:txBody>
      </p:sp>
      <p:sp>
        <p:nvSpPr>
          <p:cNvPr id="254" name="Google Shape;254;p10"/>
          <p:cNvSpPr txBox="1"/>
          <p:nvPr/>
        </p:nvSpPr>
        <p:spPr>
          <a:xfrm>
            <a:off x="8512232" y="3263521"/>
            <a:ext cx="328673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Минусы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Нет проверенной базы знаний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Только генерация плана спринта</a:t>
            </a:r>
            <a:endParaRPr dirty="0"/>
          </a:p>
        </p:txBody>
      </p:sp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F4FC3534-12DF-92BE-45FD-E8328F4C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13" y="1594522"/>
            <a:ext cx="1507759" cy="15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F848A4-7E33-74B9-1401-A4D38490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253050"/>
            <a:ext cx="4581612" cy="2002559"/>
          </a:xfrm>
          <a:prstGeom prst="rect">
            <a:avLst/>
          </a:prstGeom>
        </p:spPr>
      </p:pic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457013" y="898977"/>
            <a:ext cx="10798176" cy="69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ru-RU" dirty="0">
                <a:latin typeface="+mj-lt"/>
              </a:rPr>
              <a:t>АНАЛИЗ КОНКУРЕНТОВ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>
            <a:spLocks noGrp="1"/>
          </p:cNvSpPr>
          <p:nvPr>
            <p:ph type="title"/>
          </p:nvPr>
        </p:nvSpPr>
        <p:spPr>
          <a:xfrm>
            <a:off x="457013" y="898977"/>
            <a:ext cx="10798176" cy="69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ru-RU" dirty="0">
                <a:latin typeface="+mj-lt"/>
              </a:rPr>
              <a:t>АНАЛИЗ КОНКУРЕНТОВ</a:t>
            </a:r>
            <a:endParaRPr dirty="0">
              <a:latin typeface="+mj-lt"/>
            </a:endParaRPr>
          </a:p>
        </p:txBody>
      </p:sp>
      <p:sp>
        <p:nvSpPr>
          <p:cNvPr id="229" name="Google Shape;229;p9"/>
          <p:cNvSpPr txBox="1">
            <a:spLocks noGrp="1"/>
          </p:cNvSpPr>
          <p:nvPr>
            <p:ph type="sldNum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800291" y="1917071"/>
            <a:ext cx="5094288" cy="52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9"/>
          <p:cNvSpPr txBox="1"/>
          <p:nvPr/>
        </p:nvSpPr>
        <p:spPr>
          <a:xfrm>
            <a:off x="691335" y="3132800"/>
            <a:ext cx="223049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Плюсы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Очень простой интерфейс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Подходит для небольшой команды.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/>
              <a:t>Быстрый вход без обучения.</a:t>
            </a:r>
            <a:endParaRPr dirty="0"/>
          </a:p>
        </p:txBody>
      </p:sp>
      <p:cxnSp>
        <p:nvCxnSpPr>
          <p:cNvPr id="232" name="Google Shape;232;p9"/>
          <p:cNvCxnSpPr/>
          <p:nvPr/>
        </p:nvCxnSpPr>
        <p:spPr>
          <a:xfrm>
            <a:off x="800291" y="5747916"/>
            <a:ext cx="457396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3" name="Google Shape;233;p9"/>
          <p:cNvCxnSpPr/>
          <p:nvPr/>
        </p:nvCxnSpPr>
        <p:spPr>
          <a:xfrm>
            <a:off x="6374009" y="5747916"/>
            <a:ext cx="488118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9"/>
          <p:cNvSpPr txBox="1"/>
          <p:nvPr/>
        </p:nvSpPr>
        <p:spPr>
          <a:xfrm>
            <a:off x="2812870" y="3102281"/>
            <a:ext cx="328673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Минусы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Нет поддержки </a:t>
            </a:r>
            <a:r>
              <a:rPr lang="ru-RU" dirty="0" err="1">
                <a:solidFill>
                  <a:schemeClr val="dk1"/>
                </a:solidFill>
                <a:ea typeface="Lustria"/>
                <a:cs typeface="Lustria"/>
                <a:sym typeface="Lustria"/>
              </a:rPr>
              <a:t>Scrum</a:t>
            </a: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/</a:t>
            </a:r>
            <a:r>
              <a:rPr lang="ru-RU" dirty="0" err="1">
                <a:solidFill>
                  <a:schemeClr val="dk1"/>
                </a:solidFill>
                <a:ea typeface="Lustria"/>
                <a:cs typeface="Lustria"/>
                <a:sym typeface="Lustria"/>
              </a:rPr>
              <a:t>Agile</a:t>
            </a: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 как методологий.</a:t>
            </a:r>
            <a:endParaRPr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Нет подсказок по распределению ролей, созданию документации или этапам проекта</a:t>
            </a:r>
            <a:endParaRPr dirty="0"/>
          </a:p>
        </p:txBody>
      </p:sp>
      <p:sp>
        <p:nvSpPr>
          <p:cNvPr id="236" name="Google Shape;236;p9"/>
          <p:cNvSpPr txBox="1"/>
          <p:nvPr/>
        </p:nvSpPr>
        <p:spPr>
          <a:xfrm>
            <a:off x="6096000" y="3206975"/>
            <a:ext cx="218680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Плюсы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Визуализация процессов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+"/>
            </a:pPr>
            <a:r>
              <a:rPr lang="ru-RU" dirty="0"/>
              <a:t>Наличие шаблонов</a:t>
            </a:r>
            <a:endParaRPr dirty="0"/>
          </a:p>
        </p:txBody>
      </p:sp>
      <p:sp>
        <p:nvSpPr>
          <p:cNvPr id="237" name="Google Shape;237;p9"/>
          <p:cNvSpPr txBox="1"/>
          <p:nvPr/>
        </p:nvSpPr>
        <p:spPr>
          <a:xfrm>
            <a:off x="8282806" y="3216921"/>
            <a:ext cx="328673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Минусы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>
                <a:solidFill>
                  <a:schemeClr val="dk1"/>
                </a:solidFill>
                <a:ea typeface="Lustria"/>
                <a:cs typeface="Lustria"/>
                <a:sym typeface="Lustria"/>
              </a:rPr>
              <a:t>Шаблоны не являются методологическими рекомендациями.</a:t>
            </a:r>
            <a:endParaRPr lang="en-US" dirty="0">
              <a:solidFill>
                <a:schemeClr val="dk1"/>
              </a:solidFill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ustria"/>
              <a:buChar char="-"/>
            </a:pPr>
            <a:r>
              <a:rPr lang="ru-RU" dirty="0"/>
              <a:t>Отсутствуют стандартизированные обучающие материалы (PMBOK, ГОСТы, </a:t>
            </a:r>
            <a:r>
              <a:rPr lang="ru-RU" dirty="0" err="1"/>
              <a:t>Scrum</a:t>
            </a:r>
            <a:r>
              <a:rPr lang="ru-RU" dirty="0"/>
              <a:t> Guide).</a:t>
            </a:r>
            <a:endParaRPr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41052AD3-8B7B-C6B7-234B-3A599354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61" y="1967673"/>
            <a:ext cx="2383085" cy="73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70B642F7-7B5C-69F0-CDBA-E9E1C702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077" y="1700581"/>
            <a:ext cx="1837458" cy="10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9C0864-7757-4BAC-B1F6-F7E4EB07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318820"/>
            <a:ext cx="1984814" cy="5721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BD3EF-3275-4059-AD8B-38B010F6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14" y="266309"/>
            <a:ext cx="10798176" cy="1051914"/>
          </a:xfrm>
        </p:spPr>
        <p:txBody>
          <a:bodyPr/>
          <a:lstStyle/>
          <a:p>
            <a:r>
              <a:rPr lang="ru-RU" sz="2800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AC42B7-D180-49A1-8F18-D5791C5698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7258" y="2286865"/>
            <a:ext cx="11407487" cy="4351338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2200" dirty="0"/>
              <a:t>	- </a:t>
            </a:r>
            <a:r>
              <a:rPr lang="ru-RU" dirty="0"/>
              <a:t>Разработать интерфейс взаимодействия с пользователем на основе </a:t>
            </a:r>
            <a:r>
              <a:rPr lang="ru-RU" dirty="0" err="1"/>
              <a:t>bp</a:t>
            </a:r>
            <a:r>
              <a:rPr lang="ru-RU" dirty="0"/>
              <a:t>-модели и</a:t>
            </a:r>
            <a:r>
              <a:rPr lang="en-US" dirty="0"/>
              <a:t> </a:t>
            </a:r>
            <a:r>
              <a:rPr lang="en-US" dirty="0" err="1"/>
              <a:t>wfd</a:t>
            </a:r>
            <a:r>
              <a:rPr lang="ru-RU" dirty="0"/>
              <a:t>-диаграммы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ru-RU" dirty="0"/>
              <a:t>	</a:t>
            </a:r>
            <a:r>
              <a:rPr lang="en-US" dirty="0"/>
              <a:t>- </a:t>
            </a:r>
            <a:r>
              <a:rPr lang="ru-RU" dirty="0"/>
              <a:t>Реализовать механизм обработки текстов документов из базы знаний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ru-RU" dirty="0"/>
              <a:t>	</a:t>
            </a:r>
            <a:r>
              <a:rPr lang="en-US" dirty="0"/>
              <a:t>- </a:t>
            </a:r>
            <a:r>
              <a:rPr lang="ru-RU" dirty="0"/>
              <a:t>Реализовать </a:t>
            </a:r>
            <a:r>
              <a:rPr lang="en-US" dirty="0"/>
              <a:t>RAG-</a:t>
            </a:r>
            <a:r>
              <a:rPr lang="ru-RU" dirty="0" err="1"/>
              <a:t>пайплайн</a:t>
            </a:r>
            <a:r>
              <a:rPr lang="ru-RU" dirty="0"/>
              <a:t> (векторная БД + </a:t>
            </a:r>
            <a:r>
              <a:rPr lang="en-US" dirty="0"/>
              <a:t>LLM</a:t>
            </a:r>
            <a:r>
              <a:rPr lang="ru-RU" dirty="0"/>
              <a:t>)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ru-RU" dirty="0"/>
              <a:t> 	</a:t>
            </a:r>
            <a:r>
              <a:rPr lang="en-US" dirty="0"/>
              <a:t>- </a:t>
            </a:r>
            <a:r>
              <a:rPr lang="ru-RU" dirty="0"/>
              <a:t>Реализовать механизм хранения всех необходимых данных на сервере (определить стандарт общения сервера и клиента, разработать схему запроса)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ru-RU" dirty="0"/>
              <a:t>	</a:t>
            </a:r>
            <a:r>
              <a:rPr lang="en-US" dirty="0"/>
              <a:t>- </a:t>
            </a:r>
            <a:r>
              <a:rPr lang="ru-RU" dirty="0"/>
              <a:t>Кодовая база и база знаний задокументированы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ru-RU" dirty="0"/>
              <a:t>  	</a:t>
            </a:r>
            <a:r>
              <a:rPr lang="en-US" dirty="0"/>
              <a:t>- </a:t>
            </a:r>
            <a:r>
              <a:rPr lang="ru-RU" dirty="0"/>
              <a:t>Качество ответов оценено как релевантное на наборе из 20+ тестовых вопросов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4CBD4A-F470-46C0-BCA0-431A7A2D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03F77D-1BEF-481A-B8C1-15974ED46EB7}" type="slidenum">
              <a:rPr lang="ru-RU" noProof="0" smtClean="0"/>
              <a:t>9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79AA0C8-4FCC-4A56-A8B8-35159DB3D4E6}"/>
              </a:ext>
            </a:extLst>
          </p:cNvPr>
          <p:cNvCxnSpPr>
            <a:cxnSpLocks/>
          </p:cNvCxnSpPr>
          <p:nvPr/>
        </p:nvCxnSpPr>
        <p:spPr>
          <a:xfrm>
            <a:off x="999948" y="6356350"/>
            <a:ext cx="105914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99C50E-FAAA-4C37-91E0-EB4935C9EBEC}"/>
              </a:ext>
            </a:extLst>
          </p:cNvPr>
          <p:cNvSpPr txBox="1"/>
          <p:nvPr/>
        </p:nvSpPr>
        <p:spPr>
          <a:xfrm>
            <a:off x="392257" y="726581"/>
            <a:ext cx="11407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	Telegram-бот с </a:t>
            </a:r>
            <a:r>
              <a:rPr lang="en-US" sz="2000" dirty="0"/>
              <a:t>RAG-</a:t>
            </a:r>
            <a:r>
              <a:rPr lang="ru-RU" sz="2000" dirty="0"/>
              <a:t>архитектурой и открытым исходным кодом, который способен консультировать студентов по вопросам ведения проектов на основе проверенной базы знаний (статьи, книги, ГОСТы).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8F9EE5F-4666-423B-924A-37EAED63E95C}"/>
              </a:ext>
            </a:extLst>
          </p:cNvPr>
          <p:cNvSpPr txBox="1">
            <a:spLocks/>
          </p:cNvSpPr>
          <p:nvPr/>
        </p:nvSpPr>
        <p:spPr>
          <a:xfrm>
            <a:off x="591914" y="1862844"/>
            <a:ext cx="10798176" cy="105191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Критерии сдачи</a:t>
            </a:r>
          </a:p>
        </p:txBody>
      </p:sp>
    </p:spTree>
    <p:extLst>
      <p:ext uri="{BB962C8B-B14F-4D97-AF65-F5344CB8AC3E}">
        <p14:creationId xmlns:p14="http://schemas.microsoft.com/office/powerpoint/2010/main" val="20430525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479_TF67498733_Win32.potx" id="{C37969C9-9CAD-409D-8D22-28C15A10B17D}" vid="{DFF51717-423D-4EAB-A3DC-6534F00E1AD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elements/1.1/"/>
    <ds:schemaRef ds:uri="http://schemas.microsoft.com/office/2006/documentManagement/types"/>
    <ds:schemaRef ds:uri="http://purl.org/dc/terms/"/>
    <ds:schemaRef ds:uri="230e9df3-be65-4c73-a93b-d1236ebd677e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4193</TotalTime>
  <Words>962</Words>
  <Application>Microsoft Office PowerPoint</Application>
  <PresentationFormat>Широкоэкранный</PresentationFormat>
  <Paragraphs>190</Paragraphs>
  <Slides>18</Slides>
  <Notes>17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Calisto MT</vt:lpstr>
      <vt:lpstr>Lustria</vt:lpstr>
      <vt:lpstr>Open Sans</vt:lpstr>
      <vt:lpstr>Roboto</vt:lpstr>
      <vt:lpstr>Univers Condensed</vt:lpstr>
      <vt:lpstr>ChronicleVTI</vt:lpstr>
      <vt:lpstr>Презентация PowerPoint</vt:lpstr>
      <vt:lpstr>Целевая аудитория продукта. Боль клиента</vt:lpstr>
      <vt:lpstr>Презентация PowerPoint</vt:lpstr>
      <vt:lpstr>Состав команды и зоны ответственности</vt:lpstr>
      <vt:lpstr>Презентация PowerPoint</vt:lpstr>
      <vt:lpstr>Презентация PowerPoint</vt:lpstr>
      <vt:lpstr>АНАЛИЗ КОНКУРЕНТОВ</vt:lpstr>
      <vt:lpstr>АНАЛИЗ КОНКУРЕНТОВ</vt:lpstr>
      <vt:lpstr>Решение</vt:lpstr>
      <vt:lpstr>Презентация PowerPoint</vt:lpstr>
      <vt:lpstr>Задачи на следующую итерацию</vt:lpstr>
      <vt:lpstr>Презентация PowerPoint</vt:lpstr>
      <vt:lpstr>Презентация PowerPoint</vt:lpstr>
      <vt:lpstr>Презентация PowerPoint</vt:lpstr>
      <vt:lpstr>Презентация PowerPoint</vt:lpstr>
      <vt:lpstr>RAG-клиент и интеграция</vt:lpstr>
      <vt:lpstr>Рефлексия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контрольная точка. Уведомления</dc:title>
  <dc:creator>Ariana Anudarieva</dc:creator>
  <cp:lastModifiedBy>Дмитрий Косторной</cp:lastModifiedBy>
  <cp:revision>78</cp:revision>
  <dcterms:created xsi:type="dcterms:W3CDTF">2023-05-20T13:03:39Z</dcterms:created>
  <dcterms:modified xsi:type="dcterms:W3CDTF">2025-11-24T06:27:42Z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